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1550" y="1015"/>
            <a:ext cx="4660900" cy="674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56317" y="2573527"/>
            <a:ext cx="6130925" cy="528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6311" y="-11685"/>
            <a:ext cx="875137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519" y="951483"/>
            <a:ext cx="8808961" cy="3108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02FF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21.jp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Relationship Id="rId3" Type="http://schemas.openxmlformats.org/officeDocument/2006/relationships/image" Target="../media/image12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12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jpg"/><Relationship Id="rId4" Type="http://schemas.openxmlformats.org/officeDocument/2006/relationships/image" Target="../media/image12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Relationship Id="rId3" Type="http://schemas.openxmlformats.org/officeDocument/2006/relationships/image" Target="../media/image136.jpg"/><Relationship Id="rId4" Type="http://schemas.openxmlformats.org/officeDocument/2006/relationships/image" Target="../media/image12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g"/><Relationship Id="rId3" Type="http://schemas.openxmlformats.org/officeDocument/2006/relationships/image" Target="../media/image12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g"/><Relationship Id="rId3" Type="http://schemas.openxmlformats.org/officeDocument/2006/relationships/image" Target="../media/image12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9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jpg"/><Relationship Id="rId3" Type="http://schemas.openxmlformats.org/officeDocument/2006/relationships/image" Target="../media/image141.jpg"/><Relationship Id="rId4" Type="http://schemas.openxmlformats.org/officeDocument/2006/relationships/image" Target="../media/image12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2.jpg"/><Relationship Id="rId4" Type="http://schemas.openxmlformats.org/officeDocument/2006/relationships/image" Target="../media/image143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2.jp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jpg"/><Relationship Id="rId5" Type="http://schemas.openxmlformats.org/officeDocument/2006/relationships/image" Target="../media/image12.pn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4.pn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Relationship Id="rId3" Type="http://schemas.openxmlformats.org/officeDocument/2006/relationships/image" Target="../media/image12.pn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6.jpg"/><Relationship Id="rId4" Type="http://schemas.openxmlformats.org/officeDocument/2006/relationships/image" Target="../media/image147.jp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44.png"/><Relationship Id="rId8" Type="http://schemas.openxmlformats.org/officeDocument/2006/relationships/image" Target="../media/image150.pn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51.png"/><Relationship Id="rId4" Type="http://schemas.openxmlformats.org/officeDocument/2006/relationships/image" Target="../media/image152.jp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53.jp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jpg"/><Relationship Id="rId3" Type="http://schemas.openxmlformats.org/officeDocument/2006/relationships/image" Target="../media/image155.jpg"/><Relationship Id="rId4" Type="http://schemas.openxmlformats.org/officeDocument/2006/relationships/image" Target="../media/image12.pn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44.png"/><Relationship Id="rId5" Type="http://schemas.openxmlformats.org/officeDocument/2006/relationships/image" Target="../media/image156.png"/><Relationship Id="rId6" Type="http://schemas.openxmlformats.org/officeDocument/2006/relationships/image" Target="../media/image1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57.jpg"/><Relationship Id="rId4" Type="http://schemas.openxmlformats.org/officeDocument/2006/relationships/image" Target="../media/image158.jpg"/><Relationship Id="rId5" Type="http://schemas.openxmlformats.org/officeDocument/2006/relationships/image" Target="../media/image159.jp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0.jpg"/><Relationship Id="rId4" Type="http://schemas.openxmlformats.org/officeDocument/2006/relationships/image" Target="../media/image161.jp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2.jp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3.jp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64.jp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65.png"/><Relationship Id="rId4" Type="http://schemas.openxmlformats.org/officeDocument/2006/relationships/image" Target="../media/image166.jp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7.jpg"/><Relationship Id="rId4" Type="http://schemas.openxmlformats.org/officeDocument/2006/relationships/image" Target="../media/image168.jp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9.jp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26.jp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70.jpg"/><Relationship Id="rId4" Type="http://schemas.openxmlformats.org/officeDocument/2006/relationships/image" Target="../media/image171.pn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72.png"/><Relationship Id="rId4" Type="http://schemas.openxmlformats.org/officeDocument/2006/relationships/image" Target="../media/image170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73.png"/><Relationship Id="rId4" Type="http://schemas.openxmlformats.org/officeDocument/2006/relationships/image" Target="../media/image170.jp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74.jpg"/><Relationship Id="rId4" Type="http://schemas.openxmlformats.org/officeDocument/2006/relationships/image" Target="../media/image175.pn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76.jpg"/><Relationship Id="rId4" Type="http://schemas.openxmlformats.org/officeDocument/2006/relationships/image" Target="../media/image177.jp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78.jp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79.jpg"/><Relationship Id="rId4" Type="http://schemas.openxmlformats.org/officeDocument/2006/relationships/image" Target="../media/image180.jp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81.jpg"/><Relationship Id="rId4" Type="http://schemas.openxmlformats.org/officeDocument/2006/relationships/image" Target="../media/image18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27.jp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83.jpg"/><Relationship Id="rId4" Type="http://schemas.openxmlformats.org/officeDocument/2006/relationships/image" Target="../media/image184.jp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85.jp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86.jpg"/><Relationship Id="rId4" Type="http://schemas.openxmlformats.org/officeDocument/2006/relationships/image" Target="../media/image187.jp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90.jpg"/><Relationship Id="rId4" Type="http://schemas.openxmlformats.org/officeDocument/2006/relationships/image" Target="../media/image191.jp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92.jpg"/><Relationship Id="rId4" Type="http://schemas.openxmlformats.org/officeDocument/2006/relationships/image" Target="../media/image193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Relationship Id="rId4" Type="http://schemas.openxmlformats.org/officeDocument/2006/relationships/image" Target="../media/image28.jp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94.jpg"/><Relationship Id="rId4" Type="http://schemas.openxmlformats.org/officeDocument/2006/relationships/image" Target="../media/image195.jp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96.jpg"/><Relationship Id="rId4" Type="http://schemas.openxmlformats.org/officeDocument/2006/relationships/image" Target="../media/image197.jp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98.jp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99.jp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12.pn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29.jp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jpg"/><Relationship Id="rId3" Type="http://schemas.openxmlformats.org/officeDocument/2006/relationships/image" Target="../media/image12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3.png"/><Relationship Id="rId3" Type="http://schemas.openxmlformats.org/officeDocument/2006/relationships/image" Target="../media/image12.pn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4.pn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5.png"/><Relationship Id="rId4" Type="http://schemas.openxmlformats.org/officeDocument/2006/relationships/image" Target="../media/image206.jp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7.jpg"/><Relationship Id="rId4" Type="http://schemas.openxmlformats.org/officeDocument/2006/relationships/image" Target="../media/image208.jp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9.jpg"/><Relationship Id="rId4" Type="http://schemas.openxmlformats.org/officeDocument/2006/relationships/image" Target="../media/image210.jp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11.pn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12.jp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13.jp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14.jpg"/><Relationship Id="rId4" Type="http://schemas.openxmlformats.org/officeDocument/2006/relationships/image" Target="../media/image21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30.jp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16.jpg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17.jpg"/><Relationship Id="rId4" Type="http://schemas.openxmlformats.org/officeDocument/2006/relationships/image" Target="../media/image218.pn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19.jp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20.jpg"/><Relationship Id="rId4" Type="http://schemas.openxmlformats.org/officeDocument/2006/relationships/image" Target="../media/image221.pn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22.jp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31.jp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23.jp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24.jpg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25.png"/><Relationship Id="rId4" Type="http://schemas.openxmlformats.org/officeDocument/2006/relationships/image" Target="../media/image226.jp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27.png"/><Relationship Id="rId4" Type="http://schemas.openxmlformats.org/officeDocument/2006/relationships/image" Target="../media/image228.jp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29.png"/><Relationship Id="rId4" Type="http://schemas.openxmlformats.org/officeDocument/2006/relationships/image" Target="../media/image230.jp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31.jpg"/><Relationship Id="rId4" Type="http://schemas.openxmlformats.org/officeDocument/2006/relationships/image" Target="../media/image232.jp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33.jpg"/><Relationship Id="rId4" Type="http://schemas.openxmlformats.org/officeDocument/2006/relationships/image" Target="../media/image234.png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32.jpg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35.jp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36.jpg"/><Relationship Id="rId4" Type="http://schemas.openxmlformats.org/officeDocument/2006/relationships/image" Target="../media/image237.pn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38.png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39.jp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jp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43.jpg"/><Relationship Id="rId4" Type="http://schemas.openxmlformats.org/officeDocument/2006/relationships/image" Target="../media/image244.jpg"/><Relationship Id="rId5" Type="http://schemas.openxmlformats.org/officeDocument/2006/relationships/image" Target="../media/image245.png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46.jpg"/><Relationship Id="rId4" Type="http://schemas.openxmlformats.org/officeDocument/2006/relationships/image" Target="../media/image247.jpg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4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image" Target="../media/image12.png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49.jpg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50.jp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51.jpg"/><Relationship Id="rId4" Type="http://schemas.openxmlformats.org/officeDocument/2006/relationships/image" Target="../media/image252.jpg"/><Relationship Id="rId5" Type="http://schemas.openxmlformats.org/officeDocument/2006/relationships/image" Target="../media/image253.jpg"/><Relationship Id="rId6" Type="http://schemas.openxmlformats.org/officeDocument/2006/relationships/image" Target="../media/image254.pn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55.jp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56.jp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57.png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58.jpg"/><Relationship Id="rId4" Type="http://schemas.openxmlformats.org/officeDocument/2006/relationships/image" Target="../media/image25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Relationship Id="rId4" Type="http://schemas.openxmlformats.org/officeDocument/2006/relationships/image" Target="../media/image35.jp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0.png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61.jpg"/><Relationship Id="rId4" Type="http://schemas.openxmlformats.org/officeDocument/2006/relationships/image" Target="../media/image259.jpg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2.jp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3.jp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4.png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5.jpg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6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12.pn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7.jp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8.jpg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9.jp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70.jp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70.jp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70.jpg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71.jp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72.jpg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73.jpg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74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36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37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3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6.jpg"/><Relationship Id="rId4" Type="http://schemas.openxmlformats.org/officeDocument/2006/relationships/image" Target="../media/image47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1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1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1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Relationship Id="rId3" Type="http://schemas.openxmlformats.org/officeDocument/2006/relationships/image" Target="../media/image1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1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4.jpg"/><Relationship Id="rId4" Type="http://schemas.openxmlformats.org/officeDocument/2006/relationships/image" Target="../media/image55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12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Relationship Id="rId4" Type="http://schemas.openxmlformats.org/officeDocument/2006/relationships/image" Target="../media/image59.png"/><Relationship Id="rId5" Type="http://schemas.openxmlformats.org/officeDocument/2006/relationships/image" Target="../media/image1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Relationship Id="rId3" Type="http://schemas.openxmlformats.org/officeDocument/2006/relationships/image" Target="../media/image1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1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1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Relationship Id="rId3" Type="http://schemas.openxmlformats.org/officeDocument/2006/relationships/image" Target="../media/image1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5.jpg"/><Relationship Id="rId4" Type="http://schemas.openxmlformats.org/officeDocument/2006/relationships/image" Target="../media/image66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67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8.jpg"/><Relationship Id="rId4" Type="http://schemas.openxmlformats.org/officeDocument/2006/relationships/image" Target="../media/image69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1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73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74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jpg"/><Relationship Id="rId5" Type="http://schemas.openxmlformats.org/officeDocument/2006/relationships/image" Target="../media/image1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12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79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2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81.jpg"/><Relationship Id="rId4" Type="http://schemas.openxmlformats.org/officeDocument/2006/relationships/image" Target="../media/image82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Relationship Id="rId3" Type="http://schemas.openxmlformats.org/officeDocument/2006/relationships/image" Target="../media/image12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84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85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Relationship Id="rId3" Type="http://schemas.openxmlformats.org/officeDocument/2006/relationships/image" Target="../media/image12.png"/><Relationship Id="rId4" Type="http://schemas.openxmlformats.org/officeDocument/2006/relationships/image" Target="../media/image87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8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Relationship Id="rId4" Type="http://schemas.openxmlformats.org/officeDocument/2006/relationships/image" Target="../media/image17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5" Type="http://schemas.openxmlformats.org/officeDocument/2006/relationships/image" Target="../media/image91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3" Type="http://schemas.openxmlformats.org/officeDocument/2006/relationships/image" Target="../media/image12.png"/><Relationship Id="rId4" Type="http://schemas.openxmlformats.org/officeDocument/2006/relationships/image" Target="../media/image93.jpg"/><Relationship Id="rId5" Type="http://schemas.openxmlformats.org/officeDocument/2006/relationships/image" Target="../media/image94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95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96.jpg"/><Relationship Id="rId4" Type="http://schemas.openxmlformats.org/officeDocument/2006/relationships/image" Target="../media/image97.jpg"/><Relationship Id="rId5" Type="http://schemas.openxmlformats.org/officeDocument/2006/relationships/image" Target="../media/image98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99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jpg"/><Relationship Id="rId3" Type="http://schemas.openxmlformats.org/officeDocument/2006/relationships/image" Target="../media/image12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Relationship Id="rId4" Type="http://schemas.openxmlformats.org/officeDocument/2006/relationships/image" Target="../media/image12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12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03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03.jpg"/><Relationship Id="rId4" Type="http://schemas.openxmlformats.org/officeDocument/2006/relationships/image" Target="../media/image104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05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Relationship Id="rId3" Type="http://schemas.openxmlformats.org/officeDocument/2006/relationships/image" Target="../media/image12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07.jpg"/><Relationship Id="rId4" Type="http://schemas.openxmlformats.org/officeDocument/2006/relationships/image" Target="../media/image108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09.jpg"/><Relationship Id="rId4" Type="http://schemas.openxmlformats.org/officeDocument/2006/relationships/image" Target="../media/image110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Relationship Id="rId3" Type="http://schemas.openxmlformats.org/officeDocument/2006/relationships/image" Target="../media/image12.png"/><Relationship Id="rId4" Type="http://schemas.openxmlformats.org/officeDocument/2006/relationships/image" Target="../media/image112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3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Relationship Id="rId4" Type="http://schemas.openxmlformats.org/officeDocument/2006/relationships/image" Target="../media/image117.jpg"/><Relationship Id="rId5" Type="http://schemas.openxmlformats.org/officeDocument/2006/relationships/image" Target="../media/image118.jpg"/><Relationship Id="rId6" Type="http://schemas.openxmlformats.org/officeDocument/2006/relationships/image" Target="../media/image119.jpg"/><Relationship Id="rId7" Type="http://schemas.openxmlformats.org/officeDocument/2006/relationships/image" Target="../media/image120.jpg"/><Relationship Id="rId8" Type="http://schemas.openxmlformats.org/officeDocument/2006/relationships/image" Target="../media/image121.jpg"/><Relationship Id="rId9" Type="http://schemas.openxmlformats.org/officeDocument/2006/relationships/image" Target="../media/image122.jpg"/><Relationship Id="rId10" Type="http://schemas.openxmlformats.org/officeDocument/2006/relationships/image" Target="../media/image12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g"/><Relationship Id="rId3" Type="http://schemas.openxmlformats.org/officeDocument/2006/relationships/image" Target="../media/image12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24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25.jpg"/><Relationship Id="rId4" Type="http://schemas.openxmlformats.org/officeDocument/2006/relationships/image" Target="../media/image126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27.jpg"/><Relationship Id="rId4" Type="http://schemas.openxmlformats.org/officeDocument/2006/relationships/image" Target="../media/image128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29.jpg"/><Relationship Id="rId4" Type="http://schemas.openxmlformats.org/officeDocument/2006/relationships/image" Target="../media/image130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2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www.kgcoding.in/" TargetMode="External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57510" y="4741671"/>
            <a:ext cx="116903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Video</a:t>
            </a:r>
            <a:r>
              <a:rPr dirty="0" u="heavy" sz="1900" spc="-1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Link</a:t>
            </a:r>
            <a:endParaRPr sz="1900">
              <a:latin typeface="Comic Sans MS"/>
              <a:cs typeface="Comic Sans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14912" y="185928"/>
            <a:ext cx="8114665" cy="4882515"/>
            <a:chOff x="514912" y="185928"/>
            <a:chExt cx="8114665" cy="48825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8548" y="4737098"/>
              <a:ext cx="773159" cy="3309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12" y="185928"/>
              <a:ext cx="8114169" cy="4551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Downloading</a:t>
            </a:r>
            <a:r>
              <a:rPr dirty="0" sz="3900" spc="13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msys-</a:t>
            </a:r>
            <a:r>
              <a:rPr dirty="0" sz="3900" spc="-50" b="0">
                <a:latin typeface="Comic Sans MS"/>
                <a:cs typeface="Comic Sans MS"/>
              </a:rPr>
              <a:t>2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260734" y="2571750"/>
            <a:ext cx="6329680" cy="723900"/>
          </a:xfrm>
          <a:custGeom>
            <a:avLst/>
            <a:gdLst/>
            <a:ahLst/>
            <a:cxnLst/>
            <a:rect l="l" t="t" r="r" b="b"/>
            <a:pathLst>
              <a:path w="6329680" h="723900">
                <a:moveTo>
                  <a:pt x="0" y="120600"/>
                </a:moveTo>
                <a:lnTo>
                  <a:pt x="9477" y="73657"/>
                </a:lnTo>
                <a:lnTo>
                  <a:pt x="35322" y="35322"/>
                </a:lnTo>
                <a:lnTo>
                  <a:pt x="73656" y="9477"/>
                </a:lnTo>
                <a:lnTo>
                  <a:pt x="120599" y="0"/>
                </a:lnTo>
                <a:lnTo>
                  <a:pt x="6208743" y="0"/>
                </a:lnTo>
                <a:lnTo>
                  <a:pt x="6255684" y="9477"/>
                </a:lnTo>
                <a:lnTo>
                  <a:pt x="6294018" y="35322"/>
                </a:lnTo>
                <a:lnTo>
                  <a:pt x="6319865" y="73657"/>
                </a:lnTo>
                <a:lnTo>
                  <a:pt x="6329343" y="120600"/>
                </a:lnTo>
                <a:lnTo>
                  <a:pt x="6329343" y="602977"/>
                </a:lnTo>
                <a:lnTo>
                  <a:pt x="6319865" y="649920"/>
                </a:lnTo>
                <a:lnTo>
                  <a:pt x="6294018" y="688254"/>
                </a:lnTo>
                <a:lnTo>
                  <a:pt x="6255684" y="714100"/>
                </a:lnTo>
                <a:lnTo>
                  <a:pt x="6208743" y="723577"/>
                </a:lnTo>
                <a:lnTo>
                  <a:pt x="120599" y="723577"/>
                </a:lnTo>
                <a:lnTo>
                  <a:pt x="73656" y="714100"/>
                </a:lnTo>
                <a:lnTo>
                  <a:pt x="35322" y="688254"/>
                </a:lnTo>
                <a:lnTo>
                  <a:pt x="9477" y="649920"/>
                </a:lnTo>
                <a:lnTo>
                  <a:pt x="0" y="602977"/>
                </a:lnTo>
                <a:lnTo>
                  <a:pt x="0" y="1206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33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mic Sans MS"/>
                <a:cs typeface="Comic Sans MS"/>
              </a:rPr>
              <a:t>https://aka.ms/Install_MinGW</a:t>
            </a:r>
            <a:endParaRPr sz="3300">
              <a:latin typeface="Comic Sans MS"/>
              <a:cs typeface="Comic Sans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6604" y="733945"/>
            <a:ext cx="1616506" cy="161650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71945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5</a:t>
            </a:r>
            <a:r>
              <a:rPr dirty="0" sz="36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4DDAFF"/>
                </a:solidFill>
                <a:latin typeface="Comic Sans MS"/>
                <a:cs typeface="Comic Sans MS"/>
              </a:rPr>
              <a:t>Iteration</a:t>
            </a:r>
            <a:r>
              <a:rPr dirty="0" sz="3600" spc="-5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dirty="0" sz="36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Loop</a:t>
            </a:r>
            <a:r>
              <a:rPr dirty="0" sz="3600" spc="-50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Control</a:t>
            </a:r>
            <a:r>
              <a:rPr dirty="0" sz="36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E8F3F2"/>
                </a:solidFill>
                <a:latin typeface="Comic Sans MS"/>
                <a:cs typeface="Comic Sans MS"/>
              </a:rPr>
              <a:t>Structure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2382" y="1135380"/>
            <a:ext cx="3383915" cy="3192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6395" indent="-353695">
              <a:lnSpc>
                <a:spcPct val="100000"/>
              </a:lnSpc>
              <a:spcBef>
                <a:spcPts val="100"/>
              </a:spcBef>
              <a:buSzPct val="88461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Need</a:t>
            </a:r>
            <a:r>
              <a:rPr dirty="0" sz="26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2600" spc="-3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02FF00"/>
                </a:solidFill>
                <a:latin typeface="Comic Sans MS"/>
                <a:cs typeface="Comic Sans MS"/>
              </a:rPr>
              <a:t>loops</a:t>
            </a:r>
            <a:endParaRPr sz="2600">
              <a:latin typeface="Comic Sans MS"/>
              <a:cs typeface="Comic Sans MS"/>
            </a:endParaRPr>
          </a:p>
          <a:p>
            <a:pPr marL="365760" indent="-353060">
              <a:lnSpc>
                <a:spcPts val="3110"/>
              </a:lnSpc>
              <a:buClr>
                <a:srgbClr val="FFA50A"/>
              </a:buClr>
              <a:buSzPct val="88461"/>
              <a:buAutoNum type="arabicPeriod"/>
              <a:tabLst>
                <a:tab pos="365760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dirty="0" sz="26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4DDAFF"/>
                </a:solidFill>
                <a:latin typeface="Comic Sans MS"/>
                <a:cs typeface="Comic Sans MS"/>
              </a:rPr>
              <a:t>Loop</a:t>
            </a:r>
            <a:endParaRPr sz="2600">
              <a:latin typeface="Comic Sans MS"/>
              <a:cs typeface="Comic Sans MS"/>
            </a:endParaRPr>
          </a:p>
          <a:p>
            <a:pPr marL="365760" indent="-353060">
              <a:lnSpc>
                <a:spcPts val="3095"/>
              </a:lnSpc>
              <a:buClr>
                <a:srgbClr val="FFA50A"/>
              </a:buClr>
              <a:buSzPct val="88461"/>
              <a:buAutoNum type="arabicPeriod"/>
              <a:tabLst>
                <a:tab pos="365760" algn="l"/>
              </a:tabLst>
            </a:pPr>
            <a:r>
              <a:rPr dirty="0" sz="2600">
                <a:solidFill>
                  <a:srgbClr val="EE2B28"/>
                </a:solidFill>
                <a:latin typeface="Comic Sans MS"/>
                <a:cs typeface="Comic Sans MS"/>
              </a:rPr>
              <a:t>For</a:t>
            </a:r>
            <a:r>
              <a:rPr dirty="0" sz="2600" spc="-35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600">
              <a:latin typeface="Comic Sans MS"/>
              <a:cs typeface="Comic Sans MS"/>
            </a:endParaRPr>
          </a:p>
          <a:p>
            <a:pPr marL="365760" indent="-353060">
              <a:lnSpc>
                <a:spcPts val="3095"/>
              </a:lnSpc>
              <a:buClr>
                <a:srgbClr val="FFA50A"/>
              </a:buClr>
              <a:buSzPct val="88461"/>
              <a:buAutoNum type="arabicPeriod"/>
              <a:tabLst>
                <a:tab pos="365760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Break</a:t>
            </a:r>
            <a:r>
              <a:rPr dirty="0" sz="26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statement</a:t>
            </a:r>
            <a:endParaRPr sz="2600">
              <a:latin typeface="Comic Sans MS"/>
              <a:cs typeface="Comic Sans MS"/>
            </a:endParaRPr>
          </a:p>
          <a:p>
            <a:pPr marL="365760" indent="-353060">
              <a:lnSpc>
                <a:spcPts val="3110"/>
              </a:lnSpc>
              <a:buClr>
                <a:srgbClr val="FFA50A"/>
              </a:buClr>
              <a:buSzPct val="88461"/>
              <a:buAutoNum type="arabicPeriod"/>
              <a:tabLst>
                <a:tab pos="365760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Continue</a:t>
            </a:r>
            <a:r>
              <a:rPr dirty="0" sz="2600" spc="-6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statement</a:t>
            </a:r>
            <a:endParaRPr sz="2600">
              <a:latin typeface="Comic Sans MS"/>
              <a:cs typeface="Comic Sans MS"/>
            </a:endParaRPr>
          </a:p>
          <a:p>
            <a:pPr marL="365760" indent="-353060">
              <a:lnSpc>
                <a:spcPct val="100000"/>
              </a:lnSpc>
              <a:spcBef>
                <a:spcPts val="70"/>
              </a:spcBef>
              <a:buClr>
                <a:srgbClr val="FFA50A"/>
              </a:buClr>
              <a:buSzPct val="88461"/>
              <a:buAutoNum type="arabicPeriod"/>
              <a:tabLst>
                <a:tab pos="365760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Odd</a:t>
            </a:r>
            <a:r>
              <a:rPr dirty="0" sz="26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4DDAFF"/>
                </a:solidFill>
                <a:latin typeface="Comic Sans MS"/>
                <a:cs typeface="Comic Sans MS"/>
              </a:rPr>
              <a:t>Loop</a:t>
            </a:r>
            <a:endParaRPr sz="2600">
              <a:latin typeface="Comic Sans MS"/>
              <a:cs typeface="Comic Sans MS"/>
            </a:endParaRPr>
          </a:p>
          <a:p>
            <a:pPr marL="365760" indent="-353060">
              <a:lnSpc>
                <a:spcPts val="3110"/>
              </a:lnSpc>
              <a:buClr>
                <a:srgbClr val="FFA50A"/>
              </a:buClr>
              <a:buSzPct val="88461"/>
              <a:buAutoNum type="arabicPeriod"/>
              <a:tabLst>
                <a:tab pos="365760" algn="l"/>
              </a:tabLst>
            </a:pP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Do-</a:t>
            </a: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dirty="0" sz="26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600">
              <a:latin typeface="Comic Sans MS"/>
              <a:cs typeface="Comic Sans MS"/>
            </a:endParaRPr>
          </a:p>
          <a:p>
            <a:pPr marL="365760" indent="-353060">
              <a:lnSpc>
                <a:spcPts val="3110"/>
              </a:lnSpc>
              <a:buSzPct val="88461"/>
              <a:buAutoNum type="arabicPeriod"/>
              <a:tabLst>
                <a:tab pos="365760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Infinite</a:t>
            </a:r>
            <a:r>
              <a:rPr dirty="0" sz="2600" spc="-9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4DDAFF"/>
                </a:solidFill>
                <a:latin typeface="Comic Sans MS"/>
                <a:cs typeface="Comic Sans MS"/>
              </a:rPr>
              <a:t>Loop</a:t>
            </a:r>
            <a:endParaRPr sz="26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0254" y="1220393"/>
            <a:ext cx="4060558" cy="245544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4141" rIns="0" bIns="0" rtlCol="0" vert="horz">
            <a:spAutoFit/>
          </a:bodyPr>
          <a:lstStyle/>
          <a:p>
            <a:pPr marL="2653030">
              <a:lnSpc>
                <a:spcPts val="4120"/>
              </a:lnSpc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5.1</a:t>
            </a:r>
            <a:r>
              <a:rPr dirty="0" sz="3600" spc="-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b="0">
                <a:solidFill>
                  <a:srgbClr val="FFA50A"/>
                </a:solidFill>
                <a:latin typeface="Comic Sans MS"/>
                <a:cs typeface="Comic Sans MS"/>
              </a:rPr>
              <a:t>Need</a:t>
            </a:r>
            <a:r>
              <a:rPr dirty="0" spc="-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b="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pc="-2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pc="-10" b="0">
                <a:latin typeface="Comic Sans MS"/>
                <a:cs typeface="Comic Sans MS"/>
              </a:rPr>
              <a:t>loops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648202" y="1040891"/>
            <a:ext cx="4845685" cy="185673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69900" marR="120650" indent="-457200">
              <a:lnSpc>
                <a:spcPts val="2400"/>
              </a:lnSpc>
              <a:spcBef>
                <a:spcPts val="180"/>
              </a:spcBef>
              <a:buSzPct val="105000"/>
              <a:buAutoNum type="arabicPeriod"/>
              <a:tabLst>
                <a:tab pos="469900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Code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runs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times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condition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ts val="2280"/>
              </a:lnSpc>
              <a:buClr>
                <a:srgbClr val="FFA50A"/>
              </a:buClr>
              <a:buSzPct val="105000"/>
              <a:buAutoNum type="arabicPeriod"/>
              <a:tabLst>
                <a:tab pos="469265" algn="l"/>
              </a:tabLst>
            </a:pP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Repeated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execution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code.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ts val="2400"/>
              </a:lnSpc>
              <a:buSzPct val="105000"/>
              <a:buAutoNum type="arabicPeriod"/>
              <a:tabLst>
                <a:tab pos="46926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Loops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automate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repetitive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tasks.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ts val="2400"/>
              </a:lnSpc>
              <a:buSzPct val="105000"/>
              <a:buAutoNum type="arabicPeriod"/>
              <a:tabLst>
                <a:tab pos="46926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Types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Loops: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while,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for,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while,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do-while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ts val="2460"/>
              </a:lnSpc>
              <a:buSzPct val="105000"/>
              <a:buAutoNum type="arabicPeriod"/>
              <a:tabLst>
                <a:tab pos="46926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Iterations: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times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runs.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145" y="997826"/>
            <a:ext cx="3295639" cy="302513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75907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5.2</a:t>
            </a:r>
            <a:r>
              <a:rPr dirty="0" sz="36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latin typeface="Comic Sans MS"/>
                <a:cs typeface="Comic Sans MS"/>
              </a:rPr>
              <a:t>While</a:t>
            </a:r>
            <a:r>
              <a:rPr dirty="0" sz="3700" spc="-70" b="0">
                <a:latin typeface="Comic Sans MS"/>
                <a:cs typeface="Comic Sans MS"/>
              </a:rPr>
              <a:t> </a:t>
            </a:r>
            <a:r>
              <a:rPr dirty="0" sz="3700" spc="-20" b="0">
                <a:solidFill>
                  <a:srgbClr val="4DDAFF"/>
                </a:solidFill>
                <a:latin typeface="Comic Sans MS"/>
                <a:cs typeface="Comic Sans MS"/>
              </a:rPr>
              <a:t>Loop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2869" y="3705859"/>
            <a:ext cx="6007735" cy="1133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9570" indent="-356870">
              <a:lnSpc>
                <a:spcPts val="2115"/>
              </a:lnSpc>
              <a:buSzPct val="116666"/>
              <a:buAutoNum type="arabicPeriod"/>
              <a:tabLst>
                <a:tab pos="36957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Iterations: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times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runs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69570" indent="-356870">
              <a:lnSpc>
                <a:spcPts val="2150"/>
              </a:lnSpc>
              <a:buSzPct val="116666"/>
              <a:buAutoNum type="arabicPeriod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Used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non-standard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conditions.</a:t>
            </a:r>
            <a:endParaRPr sz="1800">
              <a:latin typeface="Calibri"/>
              <a:cs typeface="Calibri"/>
            </a:endParaRPr>
          </a:p>
          <a:p>
            <a:pPr marL="369570" indent="-356870">
              <a:lnSpc>
                <a:spcPts val="2195"/>
              </a:lnSpc>
              <a:buSzPct val="116666"/>
              <a:buAutoNum type="arabicPeriod"/>
              <a:tabLst>
                <a:tab pos="36957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Repeating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while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true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69570" indent="-356870">
              <a:lnSpc>
                <a:spcPts val="2365"/>
              </a:lnSpc>
              <a:buSzPct val="116666"/>
              <a:buAutoNum type="arabicPeriod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Remember: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avoid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infinite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loops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4964" y="614692"/>
            <a:ext cx="4142600" cy="1564627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44145" y="104965"/>
            <a:ext cx="2421255" cy="3461385"/>
            <a:chOff x="144145" y="104965"/>
            <a:chExt cx="2421255" cy="346138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5" y="858189"/>
              <a:ext cx="2421255" cy="270797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82" y="104965"/>
              <a:ext cx="643178" cy="723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4988" y="4019803"/>
            <a:ext cx="4682490" cy="575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2580" indent="-309880">
              <a:lnSpc>
                <a:spcPts val="2115"/>
              </a:lnSpc>
              <a:buSzPct val="116666"/>
              <a:buAutoNum type="arabicPeriod"/>
              <a:tabLst>
                <a:tab pos="32258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Standard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code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times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22580" indent="-309880">
              <a:lnSpc>
                <a:spcPts val="2315"/>
              </a:lnSpc>
              <a:buSzPct val="116666"/>
              <a:buAutoNum type="arabicPeriod"/>
              <a:tabLst>
                <a:tab pos="32258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Generally</a:t>
            </a:r>
            <a:r>
              <a:rPr dirty="0" sz="1800" spc="-8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preferred</a:t>
            </a:r>
            <a:r>
              <a:rPr dirty="0" sz="18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counting</a:t>
            </a:r>
            <a:r>
              <a:rPr dirty="0" sz="1800" spc="-7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iterations.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163" y="857774"/>
            <a:ext cx="2519979" cy="295984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9704" y="857773"/>
            <a:ext cx="4766513" cy="9037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301879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5.3</a:t>
            </a:r>
            <a:r>
              <a:rPr dirty="0" sz="36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EE2B28"/>
                </a:solidFill>
                <a:latin typeface="Comic Sans MS"/>
                <a:cs typeface="Comic Sans MS"/>
              </a:rPr>
              <a:t>For</a:t>
            </a:r>
            <a:r>
              <a:rPr dirty="0" sz="3700" spc="-60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3700" spc="-20" b="0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3700">
              <a:latin typeface="Comic Sans MS"/>
              <a:cs typeface="Comic Sans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13614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5.4</a:t>
            </a:r>
            <a:r>
              <a:rPr dirty="0" sz="36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latin typeface="Comic Sans MS"/>
                <a:cs typeface="Comic Sans MS"/>
              </a:rPr>
              <a:t>Break</a:t>
            </a:r>
            <a:r>
              <a:rPr dirty="0" sz="3700" spc="-70" b="0"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FFA50A"/>
                </a:solidFill>
                <a:latin typeface="Comic Sans MS"/>
                <a:cs typeface="Comic Sans MS"/>
              </a:rPr>
              <a:t>statement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86457" y="998220"/>
            <a:ext cx="4662805" cy="33807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70205" marR="99060" indent="-357505">
              <a:lnSpc>
                <a:spcPts val="2400"/>
              </a:lnSpc>
              <a:spcBef>
                <a:spcPts val="180"/>
              </a:spcBef>
              <a:buClr>
                <a:srgbClr val="FFA50A"/>
              </a:buClr>
              <a:buSzPct val="105000"/>
              <a:buAutoNum type="arabicPeriod"/>
              <a:tabLst>
                <a:tab pos="370205" algn="l"/>
              </a:tabLst>
            </a:pP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Break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lets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stop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loop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early,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break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out</a:t>
            </a:r>
            <a:r>
              <a:rPr dirty="0" sz="20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endParaRPr sz="2000">
              <a:latin typeface="Calibri"/>
              <a:cs typeface="Calibri"/>
            </a:endParaRPr>
          </a:p>
          <a:p>
            <a:pPr marL="370205" marR="495300" indent="-357505">
              <a:lnSpc>
                <a:spcPts val="2400"/>
              </a:lnSpc>
              <a:buSzPct val="105000"/>
              <a:buAutoNum type="arabicPeriod"/>
              <a:tabLst>
                <a:tab pos="3702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Exits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Loops: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Ends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for,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while,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do-while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loops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early.</a:t>
            </a:r>
            <a:endParaRPr sz="2000">
              <a:latin typeface="Calibri"/>
              <a:cs typeface="Calibri"/>
            </a:endParaRPr>
          </a:p>
          <a:p>
            <a:pPr marL="370205" marR="121285" indent="-357505">
              <a:lnSpc>
                <a:spcPts val="2400"/>
              </a:lnSpc>
              <a:buSzPct val="105000"/>
              <a:buAutoNum type="arabicPeriod"/>
              <a:tabLst>
                <a:tab pos="3702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Ends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Switch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Cases: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Prevents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2FF00"/>
                </a:solidFill>
                <a:latin typeface="Calibri"/>
                <a:cs typeface="Calibri"/>
              </a:rPr>
              <a:t>fall-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through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switch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cases.</a:t>
            </a:r>
            <a:endParaRPr sz="2000">
              <a:latin typeface="Calibri"/>
              <a:cs typeface="Calibri"/>
            </a:endParaRPr>
          </a:p>
          <a:p>
            <a:pPr marL="370205" marR="5080" indent="-357505">
              <a:lnSpc>
                <a:spcPts val="2400"/>
              </a:lnSpc>
              <a:buSzPct val="105000"/>
              <a:buAutoNum type="arabicPeriod"/>
              <a:tabLst>
                <a:tab pos="37020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Immediate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A50A"/>
                </a:solidFill>
                <a:latin typeface="Calibri"/>
                <a:cs typeface="Calibri"/>
              </a:rPr>
              <a:t>Effect: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Immediately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leaves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loop/switch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70205" marR="353695" indent="-357505">
              <a:lnSpc>
                <a:spcPts val="2400"/>
              </a:lnSpc>
              <a:buSzPct val="105000"/>
              <a:buAutoNum type="arabicPeriod"/>
              <a:tabLst>
                <a:tab pos="3702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Controls</a:t>
            </a:r>
            <a:r>
              <a:rPr dirty="0" sz="20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Flow:</a:t>
            </a:r>
            <a:r>
              <a:rPr dirty="0" sz="20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Alters</a:t>
            </a:r>
            <a:r>
              <a:rPr dirty="0" sz="20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program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flow</a:t>
            </a:r>
            <a:r>
              <a:rPr dirty="0" sz="2000" spc="-7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efficiency.</a:t>
            </a:r>
            <a:endParaRPr sz="2000">
              <a:latin typeface="Calibri"/>
              <a:cs typeface="Calibri"/>
            </a:endParaRPr>
          </a:p>
          <a:p>
            <a:pPr marL="369570" indent="-356870">
              <a:lnSpc>
                <a:spcPts val="2340"/>
              </a:lnSpc>
              <a:buSzPct val="105000"/>
              <a:buAutoNum type="arabicPeriod"/>
              <a:tabLst>
                <a:tab pos="369570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20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Wisely:</a:t>
            </a:r>
            <a:r>
              <a:rPr dirty="0" sz="20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Important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readability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8805" y="933500"/>
            <a:ext cx="2880232" cy="294827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1834514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5.5</a:t>
            </a:r>
            <a:r>
              <a:rPr dirty="0" sz="36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latin typeface="Comic Sans MS"/>
                <a:cs typeface="Comic Sans MS"/>
              </a:rPr>
              <a:t>Continue</a:t>
            </a:r>
            <a:r>
              <a:rPr dirty="0" sz="3700" spc="-80" b="0"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4DDAFF"/>
                </a:solidFill>
                <a:latin typeface="Comic Sans MS"/>
                <a:cs typeface="Comic Sans MS"/>
              </a:rPr>
              <a:t>statement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1065276"/>
            <a:ext cx="4900295" cy="368300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70205" marR="5080" indent="-357505">
              <a:lnSpc>
                <a:spcPts val="2400"/>
              </a:lnSpc>
              <a:spcBef>
                <a:spcPts val="180"/>
              </a:spcBef>
              <a:buClr>
                <a:srgbClr val="FFA50A"/>
              </a:buClr>
              <a:buSzPct val="105000"/>
              <a:buAutoNum type="arabicPeriod"/>
              <a:tabLst>
                <a:tab pos="370205" algn="l"/>
              </a:tabLst>
            </a:pP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Continue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skip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one</a:t>
            </a:r>
            <a:r>
              <a:rPr dirty="0" sz="20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iteration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dirty="0" sz="20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iteration</a:t>
            </a:r>
            <a:endParaRPr sz="2000">
              <a:latin typeface="Calibri"/>
              <a:cs typeface="Calibri"/>
            </a:endParaRPr>
          </a:p>
          <a:p>
            <a:pPr marL="370205" marR="129539" indent="-357505">
              <a:lnSpc>
                <a:spcPts val="2400"/>
              </a:lnSpc>
              <a:buSzPct val="105000"/>
              <a:buAutoNum type="arabicPeriod"/>
              <a:tabLst>
                <a:tab pos="3702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Next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Iteration: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Immediately</a:t>
            </a:r>
            <a:r>
              <a:rPr dirty="0" sz="20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starts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4DDAFF"/>
                </a:solidFill>
                <a:latin typeface="Calibri"/>
                <a:cs typeface="Calibri"/>
              </a:rPr>
              <a:t>next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iteration</a:t>
            </a:r>
            <a:r>
              <a:rPr dirty="0" sz="20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loop.</a:t>
            </a:r>
            <a:endParaRPr sz="2000">
              <a:latin typeface="Calibri"/>
              <a:cs typeface="Calibri"/>
            </a:endParaRPr>
          </a:p>
          <a:p>
            <a:pPr marL="370205" marR="93345" indent="-357505">
              <a:lnSpc>
                <a:spcPts val="2400"/>
              </a:lnSpc>
              <a:buClr>
                <a:srgbClr val="FFA50A"/>
              </a:buClr>
              <a:buSzPct val="105000"/>
              <a:buAutoNum type="arabicPeriod"/>
              <a:tabLst>
                <a:tab pos="37020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while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loop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remember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increment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manually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continue.</a:t>
            </a:r>
            <a:endParaRPr sz="2000">
              <a:latin typeface="Calibri"/>
              <a:cs typeface="Calibri"/>
            </a:endParaRPr>
          </a:p>
          <a:p>
            <a:pPr marL="370205" marR="127635" indent="-357505">
              <a:lnSpc>
                <a:spcPts val="2400"/>
              </a:lnSpc>
              <a:buSzPct val="105000"/>
              <a:buAutoNum type="arabicPeriod"/>
              <a:tabLst>
                <a:tab pos="3702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Used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in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Loops: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Works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for,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while,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4DDAFF"/>
                </a:solidFill>
                <a:latin typeface="Calibri"/>
                <a:cs typeface="Calibri"/>
              </a:rPr>
              <a:t>do-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while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loops.</a:t>
            </a:r>
            <a:endParaRPr sz="2000">
              <a:latin typeface="Calibri"/>
              <a:cs typeface="Calibri"/>
            </a:endParaRPr>
          </a:p>
          <a:p>
            <a:pPr marL="370205" marR="378460" indent="-357505">
              <a:lnSpc>
                <a:spcPts val="2400"/>
              </a:lnSpc>
              <a:buSzPct val="105000"/>
              <a:buAutoNum type="arabicPeriod"/>
              <a:tabLst>
                <a:tab pos="3702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Not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for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switch: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Unlike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break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switch</a:t>
            </a:r>
            <a:r>
              <a:rPr dirty="0" sz="2000" spc="-9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statements.</a:t>
            </a:r>
            <a:endParaRPr sz="2000">
              <a:latin typeface="Calibri"/>
              <a:cs typeface="Calibri"/>
            </a:endParaRPr>
          </a:p>
          <a:p>
            <a:pPr marL="370205" marR="349885" indent="-357505">
              <a:lnSpc>
                <a:spcPts val="2400"/>
              </a:lnSpc>
              <a:buSzPct val="105000"/>
              <a:buAutoNum type="arabicPeriod"/>
              <a:tabLst>
                <a:tab pos="37020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Improves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Logic: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avoiding</a:t>
            </a:r>
            <a:r>
              <a:rPr dirty="0" sz="20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nested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conditions</a:t>
            </a:r>
            <a:r>
              <a:rPr dirty="0" sz="2000" spc="-7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loops.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0273" y="998016"/>
            <a:ext cx="3283242" cy="30464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32414" y="1078484"/>
            <a:ext cx="4733290" cy="33115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322580" marR="27305" indent="-30988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32385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Condition-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Driven: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until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specific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condition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is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fulfilled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22580" marR="593725" indent="-309880">
              <a:lnSpc>
                <a:spcPts val="2180"/>
              </a:lnSpc>
              <a:spcBef>
                <a:spcPts val="45"/>
              </a:spcBef>
              <a:buSzPct val="116666"/>
              <a:buAutoNum type="arabicPeriod"/>
              <a:tabLst>
                <a:tab pos="32385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While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Do-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While: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indeterminate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iterations.</a:t>
            </a:r>
            <a:endParaRPr sz="1800">
              <a:latin typeface="Calibri"/>
              <a:cs typeface="Calibri"/>
            </a:endParaRPr>
          </a:p>
          <a:p>
            <a:pPr marL="322580" indent="-309880">
              <a:lnSpc>
                <a:spcPts val="2080"/>
              </a:lnSpc>
              <a:buSzPct val="116666"/>
              <a:buAutoNum type="arabicPeriod"/>
              <a:tabLst>
                <a:tab pos="32258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Dynamic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Iteration: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Iterations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depend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 marL="323850">
              <a:lnSpc>
                <a:spcPts val="1970"/>
              </a:lnSpc>
            </a:pP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changing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conditions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or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input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22580" marR="5080" indent="-309880">
              <a:lnSpc>
                <a:spcPts val="2210"/>
              </a:lnSpc>
              <a:spcBef>
                <a:spcPts val="155"/>
              </a:spcBef>
              <a:buSzPct val="116666"/>
              <a:buAutoNum type="arabicPeriod" startAt="4"/>
              <a:tabLst>
                <a:tab pos="32385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Break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Usage: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break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exit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loop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322580" marR="826769" indent="-309880">
              <a:lnSpc>
                <a:spcPts val="2110"/>
              </a:lnSpc>
              <a:spcBef>
                <a:spcPts val="55"/>
              </a:spcBef>
              <a:buSzPct val="116666"/>
              <a:buAutoNum type="arabicPeriod" startAt="4"/>
              <a:tabLst>
                <a:tab pos="32385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Practical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Use: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unknown</a:t>
            </a:r>
            <a:r>
              <a:rPr dirty="0" sz="1800" spc="-8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completion</a:t>
            </a:r>
            <a:r>
              <a:rPr dirty="0" sz="1800" spc="-8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point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22580" marR="344805" indent="-309880">
              <a:lnSpc>
                <a:spcPts val="2110"/>
              </a:lnSpc>
              <a:spcBef>
                <a:spcPts val="75"/>
              </a:spcBef>
              <a:buSzPct val="116666"/>
              <a:buAutoNum type="arabicPeriod" startAt="4"/>
              <a:tabLst>
                <a:tab pos="32385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Design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Carefully: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Important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avoid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infinite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loops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ensuring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valid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exit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condition.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93497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5.6</a:t>
            </a:r>
            <a:r>
              <a:rPr dirty="0" sz="36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latin typeface="Comic Sans MS"/>
                <a:cs typeface="Comic Sans MS"/>
              </a:rPr>
              <a:t>Odd</a:t>
            </a:r>
            <a:r>
              <a:rPr dirty="0" sz="3700" spc="-50" b="0">
                <a:latin typeface="Comic Sans MS"/>
                <a:cs typeface="Comic Sans MS"/>
              </a:rPr>
              <a:t> </a:t>
            </a:r>
            <a:r>
              <a:rPr dirty="0" sz="3700" spc="-20" b="0">
                <a:solidFill>
                  <a:srgbClr val="4DDAFF"/>
                </a:solidFill>
                <a:latin typeface="Comic Sans MS"/>
                <a:cs typeface="Comic Sans MS"/>
              </a:rPr>
              <a:t>Loop</a:t>
            </a:r>
            <a:endParaRPr sz="37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63" y="1013561"/>
            <a:ext cx="3846131" cy="297046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45237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5.7</a:t>
            </a:r>
            <a:r>
              <a:rPr dirty="0" sz="36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spc="-25" b="0">
                <a:latin typeface="Comic Sans MS"/>
                <a:cs typeface="Comic Sans MS"/>
              </a:rPr>
              <a:t>Do-</a:t>
            </a:r>
            <a:r>
              <a:rPr dirty="0" sz="3700" b="0">
                <a:latin typeface="Comic Sans MS"/>
                <a:cs typeface="Comic Sans MS"/>
              </a:rPr>
              <a:t>while</a:t>
            </a:r>
            <a:r>
              <a:rPr dirty="0" sz="3700" spc="-35" b="0">
                <a:latin typeface="Comic Sans MS"/>
                <a:cs typeface="Comic Sans MS"/>
              </a:rPr>
              <a:t> </a:t>
            </a:r>
            <a:r>
              <a:rPr dirty="0" sz="3700" spc="-20" b="0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9764" y="3907028"/>
            <a:ext cx="5510530" cy="1133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9570" indent="-356870">
              <a:lnSpc>
                <a:spcPts val="2105"/>
              </a:lnSpc>
              <a:buSzPct val="116666"/>
              <a:buAutoNum type="arabicPeriod"/>
              <a:tabLst>
                <a:tab pos="36957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Executes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block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first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condition.</a:t>
            </a:r>
            <a:endParaRPr sz="1800">
              <a:latin typeface="Calibri"/>
              <a:cs typeface="Calibri"/>
            </a:endParaRPr>
          </a:p>
          <a:p>
            <a:pPr marL="369570" indent="-356870">
              <a:lnSpc>
                <a:spcPts val="2150"/>
              </a:lnSpc>
              <a:buSzPct val="116666"/>
              <a:buAutoNum type="arabicPeriod"/>
              <a:tabLst>
                <a:tab pos="36957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Guaranteed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at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least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one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iteration.</a:t>
            </a:r>
            <a:endParaRPr sz="1800">
              <a:latin typeface="Calibri"/>
              <a:cs typeface="Calibri"/>
            </a:endParaRPr>
          </a:p>
          <a:p>
            <a:pPr marL="369570" indent="-356870">
              <a:lnSpc>
                <a:spcPts val="2210"/>
              </a:lnSpc>
              <a:buSzPct val="116666"/>
              <a:buAutoNum type="arabicPeriod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Unlike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while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iteration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unconditional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69570" indent="-356870">
              <a:lnSpc>
                <a:spcPts val="2365"/>
              </a:lnSpc>
              <a:buSzPct val="116666"/>
              <a:buAutoNum type="arabicPeriod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Don't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forget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avoid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infinite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loops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891" y="875855"/>
            <a:ext cx="2368776" cy="29646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0995" y="875855"/>
            <a:ext cx="3382009" cy="164641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53365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5.8</a:t>
            </a:r>
            <a:r>
              <a:rPr dirty="0" sz="3600" spc="-8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FFA50A"/>
                </a:solidFill>
                <a:latin typeface="Comic Sans MS"/>
                <a:cs typeface="Comic Sans MS"/>
              </a:rPr>
              <a:t>Infinite</a:t>
            </a:r>
            <a:r>
              <a:rPr dirty="0" sz="3700" spc="-8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spc="-20" b="0">
                <a:solidFill>
                  <a:srgbClr val="4DDAFF"/>
                </a:solidFill>
                <a:latin typeface="Comic Sans MS"/>
                <a:cs typeface="Comic Sans MS"/>
              </a:rPr>
              <a:t>Loop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818509" y="1080515"/>
            <a:ext cx="4844415" cy="2159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9570" indent="-356870">
              <a:lnSpc>
                <a:spcPts val="2460"/>
              </a:lnSpc>
              <a:buSzPct val="105000"/>
              <a:buAutoNum type="arabicPeriod"/>
              <a:tabLst>
                <a:tab pos="369570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Endless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Execution: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run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continuously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69570" marR="5080" indent="-357505">
              <a:lnSpc>
                <a:spcPts val="2400"/>
              </a:lnSpc>
              <a:spcBef>
                <a:spcPts val="120"/>
              </a:spcBef>
              <a:buSzPct val="105000"/>
              <a:buAutoNum type="arabicPeriod"/>
              <a:tabLst>
                <a:tab pos="369570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Purposeful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Accidental: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deliberately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by</a:t>
            </a:r>
            <a:r>
              <a:rPr dirty="0" sz="20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mistake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69570" marR="589280" indent="-357505">
              <a:lnSpc>
                <a:spcPts val="2400"/>
              </a:lnSpc>
              <a:buSzPct val="105000"/>
              <a:buAutoNum type="arabicPeriod"/>
              <a:tabLst>
                <a:tab pos="369570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Exit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Strategy: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break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similar statements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stopping.</a:t>
            </a:r>
            <a:endParaRPr sz="2000">
              <a:latin typeface="Calibri"/>
              <a:cs typeface="Calibri"/>
            </a:endParaRPr>
          </a:p>
          <a:p>
            <a:pPr marL="369570" marR="317500" indent="-357505">
              <a:lnSpc>
                <a:spcPts val="2400"/>
              </a:lnSpc>
              <a:buSzPct val="105000"/>
              <a:buAutoNum type="arabicPeriod"/>
              <a:tabLst>
                <a:tab pos="369570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Resource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Intensive: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cause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high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4DDAFF"/>
                </a:solidFill>
                <a:latin typeface="Calibri"/>
                <a:cs typeface="Calibri"/>
              </a:rPr>
              <a:t>CPU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usage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31514" y="1014831"/>
            <a:ext cx="3216275" cy="3872229"/>
            <a:chOff x="231514" y="1014831"/>
            <a:chExt cx="3216275" cy="387222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514" y="1014831"/>
              <a:ext cx="3216217" cy="38719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620" y="2300135"/>
              <a:ext cx="1459903" cy="538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52382" y="1137411"/>
            <a:ext cx="3620135" cy="3436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6395" indent="-353695">
              <a:lnSpc>
                <a:spcPts val="3325"/>
              </a:lnSpc>
              <a:spcBef>
                <a:spcPts val="100"/>
              </a:spcBef>
              <a:buSzPct val="89285"/>
              <a:buAutoNum type="arabicPeriod"/>
              <a:tabLst>
                <a:tab pos="366395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Need</a:t>
            </a:r>
            <a:r>
              <a:rPr dirty="0" sz="2800" spc="-4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2800" spc="-4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loops</a:t>
            </a:r>
            <a:endParaRPr sz="2800">
              <a:latin typeface="Comic Sans MS"/>
              <a:cs typeface="Comic Sans MS"/>
            </a:endParaRPr>
          </a:p>
          <a:p>
            <a:pPr marL="366395" indent="-353695">
              <a:lnSpc>
                <a:spcPts val="3325"/>
              </a:lnSpc>
              <a:buClr>
                <a:srgbClr val="FFA50A"/>
              </a:buClr>
              <a:buSzPct val="89285"/>
              <a:buAutoNum type="arabicPeriod"/>
              <a:tabLst>
                <a:tab pos="36639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dirty="0"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20">
                <a:solidFill>
                  <a:srgbClr val="4DDAFF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366395" indent="-353695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89285"/>
              <a:buAutoNum type="arabicPeriod"/>
              <a:tabLst>
                <a:tab pos="366395" algn="l"/>
              </a:tabLst>
            </a:pPr>
            <a:r>
              <a:rPr dirty="0" sz="2800">
                <a:solidFill>
                  <a:srgbClr val="EE2B28"/>
                </a:solidFill>
                <a:latin typeface="Comic Sans MS"/>
                <a:cs typeface="Comic Sans MS"/>
              </a:rPr>
              <a:t>For</a:t>
            </a:r>
            <a:r>
              <a:rPr dirty="0" sz="2800" spc="-5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800" spc="-20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366395" indent="-353695">
              <a:lnSpc>
                <a:spcPts val="3325"/>
              </a:lnSpc>
              <a:buClr>
                <a:srgbClr val="FFA50A"/>
              </a:buClr>
              <a:buSzPct val="89285"/>
              <a:buAutoNum type="arabicPeriod"/>
              <a:tabLst>
                <a:tab pos="36639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Break</a:t>
            </a:r>
            <a:r>
              <a:rPr dirty="0" sz="28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statement</a:t>
            </a:r>
            <a:endParaRPr sz="2800">
              <a:latin typeface="Comic Sans MS"/>
              <a:cs typeface="Comic Sans MS"/>
            </a:endParaRPr>
          </a:p>
          <a:p>
            <a:pPr marL="366395" indent="-353695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89285"/>
              <a:buAutoNum type="arabicPeriod"/>
              <a:tabLst>
                <a:tab pos="36639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Continue</a:t>
            </a:r>
            <a:r>
              <a:rPr dirty="0" sz="2800" spc="-11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4DDAFF"/>
                </a:solidFill>
                <a:latin typeface="Comic Sans MS"/>
                <a:cs typeface="Comic Sans MS"/>
              </a:rPr>
              <a:t>statement</a:t>
            </a:r>
            <a:endParaRPr sz="2800">
              <a:latin typeface="Comic Sans MS"/>
              <a:cs typeface="Comic Sans MS"/>
            </a:endParaRPr>
          </a:p>
          <a:p>
            <a:pPr marL="366395" indent="-353695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89285"/>
              <a:buAutoNum type="arabicPeriod"/>
              <a:tabLst>
                <a:tab pos="36639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Odd</a:t>
            </a:r>
            <a:r>
              <a:rPr dirty="0" sz="28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20">
                <a:solidFill>
                  <a:srgbClr val="4DDAFF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366395" indent="-353695">
              <a:lnSpc>
                <a:spcPts val="3325"/>
              </a:lnSpc>
              <a:buClr>
                <a:srgbClr val="FFA50A"/>
              </a:buClr>
              <a:buSzPct val="89285"/>
              <a:buAutoNum type="arabicPeriod"/>
              <a:tabLst>
                <a:tab pos="366395" algn="l"/>
              </a:tabLst>
            </a:pPr>
            <a:r>
              <a:rPr dirty="0" sz="2800" spc="-20">
                <a:solidFill>
                  <a:srgbClr val="02FF00"/>
                </a:solidFill>
                <a:latin typeface="Comic Sans MS"/>
                <a:cs typeface="Comic Sans MS"/>
              </a:rPr>
              <a:t>Do-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dirty="0"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20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366395" indent="-353695">
              <a:lnSpc>
                <a:spcPct val="100000"/>
              </a:lnSpc>
              <a:spcBef>
                <a:spcPts val="45"/>
              </a:spcBef>
              <a:buSzPct val="89285"/>
              <a:buAutoNum type="arabicPeriod"/>
              <a:tabLst>
                <a:tab pos="366395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Infinite</a:t>
            </a:r>
            <a:r>
              <a:rPr dirty="0" sz="2800" spc="-7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 spc="-20">
                <a:solidFill>
                  <a:srgbClr val="4DDAFF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736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Installing</a:t>
            </a:r>
            <a:r>
              <a:rPr dirty="0" sz="3900" spc="9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msys-</a:t>
            </a:r>
            <a:r>
              <a:rPr dirty="0" sz="3900" spc="-50" b="0">
                <a:latin typeface="Comic Sans MS"/>
                <a:cs typeface="Comic Sans MS"/>
              </a:rPr>
              <a:t>2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654" y="1098480"/>
            <a:ext cx="6412064" cy="386808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460" y="1131823"/>
            <a:ext cx="608012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100"/>
              </a:spcBef>
              <a:buAutoNum type="arabicPeriod" startAt="31"/>
              <a:tabLst>
                <a:tab pos="35433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Develop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prints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multiplication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table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endParaRPr sz="15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buAutoNum type="arabicPeriod" startAt="31"/>
              <a:tabLst>
                <a:tab pos="35433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sum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all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odd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numbers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specified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N.</a:t>
            </a:r>
            <a:endParaRPr sz="15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buAutoNum type="arabicPeriod" startAt="31"/>
              <a:tabLst>
                <a:tab pos="35433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calculates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factorial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endParaRPr sz="15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buAutoNum type="arabicPeriod" startAt="31"/>
              <a:tabLst>
                <a:tab pos="35433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computes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sum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digits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integer.</a:t>
            </a:r>
            <a:endParaRPr sz="1500">
              <a:latin typeface="Calibri"/>
              <a:cs typeface="Calibri"/>
            </a:endParaRPr>
          </a:p>
          <a:p>
            <a:pPr marL="354330" marR="589280" indent="-341630">
              <a:lnSpc>
                <a:spcPct val="100000"/>
              </a:lnSpc>
              <a:buAutoNum type="arabicPeriod" startAt="31"/>
              <a:tabLst>
                <a:tab pos="35560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Least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Common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(LCM)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1500">
              <a:latin typeface="Calibri"/>
              <a:cs typeface="Calibri"/>
            </a:endParaRPr>
          </a:p>
          <a:p>
            <a:pPr marL="354330" marR="453390" indent="-341630">
              <a:lnSpc>
                <a:spcPct val="100000"/>
              </a:lnSpc>
              <a:buAutoNum type="arabicPeriod" startAt="31"/>
              <a:tabLst>
                <a:tab pos="35560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Greatest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Common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Divisor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(GCD)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two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integers.</a:t>
            </a:r>
            <a:endParaRPr sz="15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buAutoNum type="arabicPeriod" startAt="31"/>
              <a:tabLst>
                <a:tab pos="35433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whether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number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prime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while.</a:t>
            </a:r>
            <a:endParaRPr sz="15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buAutoNum type="arabicPeriod" startAt="31"/>
              <a:tabLst>
                <a:tab pos="35433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reverse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digits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endParaRPr sz="15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buAutoNum type="arabicPeriod" startAt="31"/>
              <a:tabLst>
                <a:tab pos="35433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print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Fibonacci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series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endParaRPr sz="15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buAutoNum type="arabicPeriod" startAt="31"/>
              <a:tabLst>
                <a:tab pos="35433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Armstrong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number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buAutoNum type="arabicPeriod" startAt="31"/>
              <a:tabLst>
                <a:tab pos="35433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number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palindrome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buAutoNum type="arabicPeriod" startAt="31"/>
              <a:tabLst>
                <a:tab pos="35433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patterns: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2619" y="4143079"/>
            <a:ext cx="2472118" cy="93813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5357" y="1381252"/>
            <a:ext cx="6110605" cy="34455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55600" marR="182245" indent="-342900">
              <a:lnSpc>
                <a:spcPts val="1900"/>
              </a:lnSpc>
              <a:spcBef>
                <a:spcPts val="180"/>
              </a:spcBef>
              <a:buAutoNum type="arabicPeriod" startAt="43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prompts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enter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positive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number.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do-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while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loop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asking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enters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valid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positive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number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5600" marR="5080" indent="-342900">
              <a:lnSpc>
                <a:spcPts val="1900"/>
              </a:lnSpc>
              <a:spcBef>
                <a:spcPts val="105"/>
              </a:spcBef>
              <a:buAutoNum type="arabicPeriod" startAt="43"/>
              <a:tabLst>
                <a:tab pos="35560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Develop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calculates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sum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all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numbers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entered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until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user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enters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0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sum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displayed.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20"/>
              </a:lnSpc>
              <a:buAutoNum type="arabicPeriod" startAt="43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for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multiplication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table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95"/>
              </a:lnSpc>
              <a:buAutoNum type="arabicPeriod" startAt="43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for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prime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AutoNum type="arabicPeriod" startAt="43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continue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sum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all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positive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numbers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entered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user;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skip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negative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1600">
              <a:latin typeface="Calibri"/>
              <a:cs typeface="Calibri"/>
            </a:endParaRPr>
          </a:p>
          <a:p>
            <a:pPr marL="355600" marR="300990" indent="-342900">
              <a:lnSpc>
                <a:spcPts val="1900"/>
              </a:lnSpc>
              <a:spcBef>
                <a:spcPts val="70"/>
              </a:spcBef>
              <a:buAutoNum type="arabicPeriod" startAt="48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continue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print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only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even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numbers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continue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odd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20"/>
              </a:lnSpc>
              <a:buAutoNum type="arabicPeriod" startAt="4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continuously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reads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integers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prints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squares.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an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infinite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loop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break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statement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exit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entered.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7635" y="54355"/>
            <a:ext cx="53301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7990" algn="l"/>
              </a:tabLst>
            </a:pPr>
            <a:r>
              <a:rPr dirty="0" sz="3600" spc="-50" b="0">
                <a:solidFill>
                  <a:srgbClr val="FFA50A"/>
                </a:solidFill>
                <a:latin typeface="Comic Sans MS"/>
                <a:cs typeface="Comic Sans MS"/>
              </a:rPr>
              <a:t>6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	Function</a:t>
            </a:r>
            <a:r>
              <a:rPr dirty="0" sz="3600" spc="-10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and</a:t>
            </a:r>
            <a:r>
              <a:rPr dirty="0" sz="3600" spc="-10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FFA50A"/>
                </a:solidFill>
                <a:latin typeface="Comic Sans MS"/>
                <a:cs typeface="Comic Sans MS"/>
              </a:rPr>
              <a:t>Recursion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22129" y="1074421"/>
            <a:ext cx="4782185" cy="4015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6395" indent="-353695">
              <a:lnSpc>
                <a:spcPts val="3110"/>
              </a:lnSpc>
              <a:spcBef>
                <a:spcPts val="100"/>
              </a:spcBef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2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r>
              <a:rPr dirty="0" sz="26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Prototype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r>
              <a:rPr dirty="0" sz="26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Syntax</a:t>
            </a:r>
            <a:r>
              <a:rPr dirty="0" sz="26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/</a:t>
            </a:r>
            <a:r>
              <a:rPr dirty="0" sz="2600" spc="-4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Definition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r>
              <a:rPr dirty="0" sz="26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4DDAFF"/>
                </a:solidFill>
                <a:latin typeface="Comic Sans MS"/>
                <a:cs typeface="Comic Sans MS"/>
              </a:rPr>
              <a:t>Call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110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Return</a:t>
            </a:r>
            <a:r>
              <a:rPr dirty="0" sz="26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Statement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110"/>
              </a:lnSpc>
              <a:spcBef>
                <a:spcPts val="95"/>
              </a:spcBef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Passing</a:t>
            </a:r>
            <a:r>
              <a:rPr dirty="0" sz="2600" spc="-6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Values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090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Argument</a:t>
            </a:r>
            <a:r>
              <a:rPr dirty="0" sz="26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dirty="0" sz="2600" spc="-4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Parameter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345"/>
              </a:lnSpc>
              <a:buClr>
                <a:srgbClr val="FFA50A"/>
              </a:buClr>
              <a:buSzPct val="64285"/>
              <a:buAutoNum type="arabicPeriod"/>
              <a:tabLst>
                <a:tab pos="36639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Call</a:t>
            </a:r>
            <a:r>
              <a:rPr dirty="0"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E8F3F2"/>
                </a:solidFill>
                <a:latin typeface="Comic Sans MS"/>
                <a:cs typeface="Comic Sans MS"/>
              </a:rPr>
              <a:t>by</a:t>
            </a:r>
            <a:r>
              <a:rPr dirty="0" sz="28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EE2B28"/>
                </a:solidFill>
                <a:latin typeface="Comic Sans MS"/>
                <a:cs typeface="Comic Sans MS"/>
              </a:rPr>
              <a:t>Value</a:t>
            </a:r>
            <a:endParaRPr sz="2800">
              <a:latin typeface="Comic Sans MS"/>
              <a:cs typeface="Comic Sans MS"/>
            </a:endParaRPr>
          </a:p>
          <a:p>
            <a:pPr marL="366395" indent="-353695">
              <a:lnSpc>
                <a:spcPts val="3110"/>
              </a:lnSpc>
              <a:spcBef>
                <a:spcPts val="55"/>
              </a:spcBef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4DDAFF"/>
                </a:solidFill>
                <a:latin typeface="Comic Sans MS"/>
                <a:cs typeface="Comic Sans MS"/>
              </a:rPr>
              <a:t>Scoping</a:t>
            </a:r>
            <a:r>
              <a:rPr dirty="0" sz="2600" spc="-5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Rule</a:t>
            </a:r>
            <a:endParaRPr sz="2600">
              <a:latin typeface="Comic Sans MS"/>
              <a:cs typeface="Comic Sans MS"/>
            </a:endParaRPr>
          </a:p>
          <a:p>
            <a:pPr marL="365125" indent="-352425">
              <a:lnSpc>
                <a:spcPts val="3110"/>
              </a:lnSpc>
              <a:buClr>
                <a:srgbClr val="FFA50A"/>
              </a:buClr>
              <a:buSzPct val="69230"/>
              <a:buAutoNum type="arabicPeriod"/>
              <a:tabLst>
                <a:tab pos="365125" algn="l"/>
              </a:tabLst>
            </a:pPr>
            <a:r>
              <a:rPr dirty="0" sz="2600" spc="-10">
                <a:solidFill>
                  <a:srgbClr val="EE2B28"/>
                </a:solidFill>
                <a:latin typeface="Comic Sans MS"/>
                <a:cs typeface="Comic Sans MS"/>
              </a:rPr>
              <a:t>Recursion</a:t>
            </a:r>
            <a:endParaRPr sz="26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3239" y="979716"/>
            <a:ext cx="2599004" cy="4155621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4655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6.1</a:t>
            </a:r>
            <a:r>
              <a:rPr dirty="0" sz="39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40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4000" spc="-3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4000" spc="-4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function</a:t>
            </a:r>
            <a:r>
              <a:rPr dirty="0" sz="4000" spc="-10" b="0">
                <a:solidFill>
                  <a:srgbClr val="FFFFFF"/>
                </a:solidFill>
                <a:latin typeface="Comic Sans MS"/>
                <a:cs typeface="Comic Sans MS"/>
              </a:rPr>
              <a:t>?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8597" y="987044"/>
            <a:ext cx="5042535" cy="2957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8930" indent="-316230">
              <a:lnSpc>
                <a:spcPct val="100000"/>
              </a:lnSpc>
              <a:spcBef>
                <a:spcPts val="100"/>
              </a:spcBef>
              <a:buSzPct val="87500"/>
              <a:buAutoNum type="arabicPeriod"/>
              <a:tabLst>
                <a:tab pos="328930" algn="l"/>
              </a:tabLst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Definition:</a:t>
            </a:r>
            <a:r>
              <a:rPr dirty="0" sz="2400" spc="-8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Blocks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reusable</a:t>
            </a:r>
            <a:r>
              <a:rPr dirty="0" sz="2400" spc="-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code.</a:t>
            </a:r>
            <a:endParaRPr sz="2400">
              <a:latin typeface="Calibri"/>
              <a:cs typeface="Calibri"/>
            </a:endParaRPr>
          </a:p>
          <a:p>
            <a:pPr marL="328930" marR="5080" indent="-316230">
              <a:lnSpc>
                <a:spcPct val="100800"/>
              </a:lnSpc>
              <a:buSzPct val="87500"/>
              <a:buAutoNum type="arabicPeriod"/>
              <a:tabLst>
                <a:tab pos="330200" algn="l"/>
              </a:tabLst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DRY</a:t>
            </a:r>
            <a:r>
              <a:rPr dirty="0" sz="24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Principle:</a:t>
            </a:r>
            <a:r>
              <a:rPr dirty="0" sz="2400" spc="-8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Don't</a:t>
            </a:r>
            <a:r>
              <a:rPr dirty="0" sz="2400" spc="-8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Repeat</a:t>
            </a:r>
            <a:r>
              <a:rPr dirty="0" sz="2400" spc="-7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Yourself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"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encourages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reusability.</a:t>
            </a:r>
            <a:endParaRPr sz="2400">
              <a:latin typeface="Calibri"/>
              <a:cs typeface="Calibri"/>
            </a:endParaRPr>
          </a:p>
          <a:p>
            <a:pPr marL="328930" marR="193675" indent="-316230">
              <a:lnSpc>
                <a:spcPts val="2900"/>
              </a:lnSpc>
              <a:spcBef>
                <a:spcPts val="80"/>
              </a:spcBef>
              <a:buSzPct val="87500"/>
              <a:buAutoNum type="arabicPeriod"/>
              <a:tabLst>
                <a:tab pos="330200" algn="l"/>
              </a:tabLst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Usage:</a:t>
            </a:r>
            <a:r>
              <a:rPr dirty="0" sz="2400" spc="-7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Organizes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code</a:t>
            </a:r>
            <a:r>
              <a:rPr dirty="0" sz="2400" spc="-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dirty="0" sz="24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performs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28930" indent="-316230">
              <a:lnSpc>
                <a:spcPts val="2710"/>
              </a:lnSpc>
              <a:buSzPct val="87500"/>
              <a:buAutoNum type="arabicPeriod"/>
              <a:tabLst>
                <a:tab pos="328930" algn="l"/>
              </a:tabLst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Naming</a:t>
            </a:r>
            <a:r>
              <a:rPr dirty="0" sz="24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Rules:</a:t>
            </a:r>
            <a:r>
              <a:rPr dirty="0" sz="24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variable</a:t>
            </a:r>
            <a:endParaRPr sz="2400">
              <a:latin typeface="Calibri"/>
              <a:cs typeface="Calibri"/>
            </a:endParaRPr>
          </a:p>
          <a:p>
            <a:pPr marL="3302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names: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snake_case</a:t>
            </a:r>
            <a:endParaRPr sz="2400">
              <a:latin typeface="Calibri"/>
              <a:cs typeface="Calibri"/>
            </a:endParaRPr>
          </a:p>
          <a:p>
            <a:pPr marL="328930" indent="-316230">
              <a:lnSpc>
                <a:spcPct val="100000"/>
              </a:lnSpc>
              <a:spcBef>
                <a:spcPts val="20"/>
              </a:spcBef>
              <a:buSzPct val="87500"/>
              <a:buAutoNum type="arabicPeriod" startAt="5"/>
              <a:tabLst>
                <a:tab pos="328930" algn="l"/>
              </a:tabLst>
            </a:pP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Example:</a:t>
            </a:r>
            <a:r>
              <a:rPr dirty="0" sz="24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”Beta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Gas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band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kar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de"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5198" y="933500"/>
            <a:ext cx="3299333" cy="335998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1662" y="40131"/>
            <a:ext cx="54044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6.2</a:t>
            </a:r>
            <a:r>
              <a:rPr dirty="0" sz="3900" spc="-7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Function</a:t>
            </a:r>
            <a:r>
              <a:rPr dirty="0" sz="4000" spc="-50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Prototype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91151" y="2987547"/>
            <a:ext cx="4074795" cy="1973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035" indent="-267335">
              <a:lnSpc>
                <a:spcPts val="2060"/>
              </a:lnSpc>
              <a:buSzPct val="131250"/>
              <a:buAutoNum type="arabicPeriod"/>
              <a:tabLst>
                <a:tab pos="28003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Definition: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Specifies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name,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return</a:t>
            </a:r>
            <a:endParaRPr sz="1600">
              <a:latin typeface="Calibri"/>
              <a:cs typeface="Calibri"/>
            </a:endParaRPr>
          </a:p>
          <a:p>
            <a:pPr marL="281305">
              <a:lnSpc>
                <a:spcPts val="1610"/>
              </a:lnSpc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type,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parameters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body.</a:t>
            </a:r>
            <a:endParaRPr sz="1600">
              <a:latin typeface="Calibri"/>
              <a:cs typeface="Calibri"/>
            </a:endParaRPr>
          </a:p>
          <a:p>
            <a:pPr marL="280035" indent="-267335">
              <a:lnSpc>
                <a:spcPts val="2255"/>
              </a:lnSpc>
              <a:buSzPct val="131250"/>
              <a:buAutoNum type="arabicPeriod" startAt="2"/>
              <a:tabLst>
                <a:tab pos="28003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Purpose: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type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checking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forward</a:t>
            </a:r>
            <a:endParaRPr sz="1600">
              <a:latin typeface="Calibri"/>
              <a:cs typeface="Calibri"/>
            </a:endParaRPr>
          </a:p>
          <a:p>
            <a:pPr marL="281305">
              <a:lnSpc>
                <a:spcPts val="1645"/>
              </a:lnSpc>
            </a:pP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declaration</a:t>
            </a:r>
            <a:r>
              <a:rPr dirty="0" sz="1600" spc="-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functions.</a:t>
            </a:r>
            <a:endParaRPr sz="1600">
              <a:latin typeface="Calibri"/>
              <a:cs typeface="Calibri"/>
            </a:endParaRPr>
          </a:p>
          <a:p>
            <a:pPr marL="280035" indent="-267335">
              <a:lnSpc>
                <a:spcPts val="2195"/>
              </a:lnSpc>
              <a:buSzPct val="131250"/>
              <a:buAutoNum type="arabicPeriod" startAt="3"/>
              <a:tabLst>
                <a:tab pos="28003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Parameter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Names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Optional: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types</a:t>
            </a:r>
            <a:endParaRPr sz="1600">
              <a:latin typeface="Calibri"/>
              <a:cs typeface="Calibri"/>
            </a:endParaRPr>
          </a:p>
          <a:p>
            <a:pPr marL="281305">
              <a:lnSpc>
                <a:spcPts val="1595"/>
              </a:lnSpc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prototypes.</a:t>
            </a:r>
            <a:endParaRPr sz="1600">
              <a:latin typeface="Calibri"/>
              <a:cs typeface="Calibri"/>
            </a:endParaRPr>
          </a:p>
          <a:p>
            <a:pPr marL="280035" indent="-267335">
              <a:lnSpc>
                <a:spcPts val="2210"/>
              </a:lnSpc>
              <a:buSzPct val="131250"/>
              <a:buAutoNum type="arabicPeriod" startAt="4"/>
              <a:tabLst>
                <a:tab pos="28003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Placement: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start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281305">
              <a:lnSpc>
                <a:spcPts val="1870"/>
              </a:lnSpc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file.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9246" y="989266"/>
            <a:ext cx="4542320" cy="244348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989266"/>
            <a:ext cx="4174759" cy="36431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7578" y="1514551"/>
            <a:ext cx="1055013" cy="98205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016" y="1437294"/>
            <a:ext cx="1169394" cy="106692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27778" y="2510028"/>
            <a:ext cx="374840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1825" algn="l"/>
              </a:tabLst>
            </a:pPr>
            <a:r>
              <a:rPr dirty="0" sz="1400" spc="-10">
                <a:solidFill>
                  <a:srgbClr val="02FF00"/>
                </a:solidFill>
                <a:latin typeface="Comic Sans MS"/>
                <a:cs typeface="Comic Sans MS"/>
              </a:rPr>
              <a:t>Argument</a:t>
            </a:r>
            <a:r>
              <a:rPr dirty="0" sz="1400">
                <a:solidFill>
                  <a:srgbClr val="02FF00"/>
                </a:solidFill>
                <a:latin typeface="Comic Sans MS"/>
                <a:cs typeface="Comic Sans MS"/>
              </a:rPr>
              <a:t>	</a:t>
            </a:r>
            <a:r>
              <a:rPr dirty="0" sz="1400" spc="-10">
                <a:solidFill>
                  <a:srgbClr val="02FF00"/>
                </a:solidFill>
                <a:latin typeface="Comic Sans MS"/>
                <a:cs typeface="Comic Sans MS"/>
              </a:rPr>
              <a:t>Return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8975" y="1574063"/>
            <a:ext cx="543852" cy="79338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673123" y="2473452"/>
            <a:ext cx="731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9017" y="1868677"/>
            <a:ext cx="523631" cy="20413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73832" y="1830247"/>
            <a:ext cx="523633" cy="20413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5617" y="40131"/>
            <a:ext cx="768730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6.3</a:t>
            </a:r>
            <a:r>
              <a:rPr dirty="0" sz="3900" spc="-8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Function</a:t>
            </a:r>
            <a:r>
              <a:rPr dirty="0" sz="4000" spc="-5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Syntax</a:t>
            </a:r>
            <a:r>
              <a:rPr dirty="0" sz="40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/</a:t>
            </a:r>
            <a:r>
              <a:rPr dirty="0" sz="4000" spc="-6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Definition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0498" y="3914139"/>
            <a:ext cx="6033770" cy="1022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indent="-267335">
              <a:lnSpc>
                <a:spcPts val="2630"/>
              </a:lnSpc>
              <a:spcBef>
                <a:spcPts val="100"/>
              </a:spcBef>
              <a:buSzPct val="95454"/>
              <a:buAutoNum type="arabicPeriod"/>
              <a:tabLst>
                <a:tab pos="280035" algn="l"/>
              </a:tabLst>
            </a:pPr>
            <a:r>
              <a:rPr dirty="0" sz="2200" spc="-10">
                <a:solidFill>
                  <a:srgbClr val="FFA50A"/>
                </a:solidFill>
                <a:latin typeface="Calibri"/>
                <a:cs typeface="Calibri"/>
              </a:rPr>
              <a:t>Follows</a:t>
            </a:r>
            <a:r>
              <a:rPr dirty="0" sz="22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dirty="0" sz="22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dirty="0" sz="22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2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variable</a:t>
            </a:r>
            <a:r>
              <a:rPr dirty="0" sz="22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2FF00"/>
                </a:solidFill>
                <a:latin typeface="Calibri"/>
                <a:cs typeface="Calibri"/>
              </a:rPr>
              <a:t>names</a:t>
            </a:r>
            <a:r>
              <a:rPr dirty="0" sz="2200" spc="-10">
                <a:solidFill>
                  <a:srgbClr val="FFA50A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80035" indent="-267335">
              <a:lnSpc>
                <a:spcPts val="2605"/>
              </a:lnSpc>
              <a:buSzPct val="95454"/>
              <a:buAutoNum type="arabicPeriod"/>
              <a:tabLst>
                <a:tab pos="280035" algn="l"/>
              </a:tabLst>
            </a:pPr>
            <a:r>
              <a:rPr dirty="0" sz="22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22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()</a:t>
            </a:r>
            <a:r>
              <a:rPr dirty="0" sz="22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22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contain</a:t>
            </a:r>
            <a:r>
              <a:rPr dirty="0" sz="22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2FF00"/>
                </a:solidFill>
                <a:latin typeface="Calibri"/>
                <a:cs typeface="Calibri"/>
              </a:rPr>
              <a:t>parameters</a:t>
            </a:r>
            <a:r>
              <a:rPr dirty="0" sz="2200" spc="-10">
                <a:solidFill>
                  <a:srgbClr val="FFA50A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80035" indent="-267335">
              <a:lnSpc>
                <a:spcPts val="2615"/>
              </a:lnSpc>
              <a:buSzPct val="95454"/>
              <a:buAutoNum type="arabicPeriod"/>
              <a:tabLst>
                <a:tab pos="280035" algn="l"/>
              </a:tabLst>
            </a:pPr>
            <a:r>
              <a:rPr dirty="0" sz="2200" spc="-10">
                <a:solidFill>
                  <a:srgbClr val="FFA50A"/>
                </a:solidFill>
                <a:latin typeface="Calibri"/>
                <a:cs typeface="Calibri"/>
              </a:rPr>
              <a:t>Fundamental</a:t>
            </a:r>
            <a:r>
              <a:rPr dirty="0" sz="22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2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code</a:t>
            </a:r>
            <a:r>
              <a:rPr dirty="0" sz="22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2FF00"/>
                </a:solidFill>
                <a:latin typeface="Calibri"/>
                <a:cs typeface="Calibri"/>
              </a:rPr>
              <a:t>organization</a:t>
            </a:r>
            <a:r>
              <a:rPr dirty="0" sz="22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2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2FF00"/>
                </a:solidFill>
                <a:latin typeface="Calibri"/>
                <a:cs typeface="Calibri"/>
              </a:rPr>
              <a:t>reusability</a:t>
            </a:r>
            <a:r>
              <a:rPr dirty="0" sz="22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73" y="965263"/>
            <a:ext cx="4829935" cy="276729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9184" y="965263"/>
            <a:ext cx="3973042" cy="122908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1815" rIns="0" bIns="0" rtlCol="0" vert="horz">
            <a:spAutoFit/>
          </a:bodyPr>
          <a:lstStyle/>
          <a:p>
            <a:pPr marL="38798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6.4</a:t>
            </a:r>
            <a:r>
              <a:rPr dirty="0" sz="3900" spc="-7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Function</a:t>
            </a:r>
            <a:r>
              <a:rPr dirty="0" sz="4000" spc="-50" b="0">
                <a:latin typeface="Comic Sans MS"/>
                <a:cs typeface="Comic Sans MS"/>
              </a:rPr>
              <a:t> </a:t>
            </a:r>
            <a:r>
              <a:rPr dirty="0" sz="4000" spc="-20" b="0">
                <a:solidFill>
                  <a:srgbClr val="4DDAFF"/>
                </a:solidFill>
                <a:latin typeface="Comic Sans MS"/>
                <a:cs typeface="Comic Sans MS"/>
              </a:rPr>
              <a:t>Call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079847" y="1105915"/>
            <a:ext cx="3505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Invoke</a:t>
            </a:r>
            <a:r>
              <a:rPr dirty="0" sz="24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function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r>
              <a:rPr dirty="0" sz="24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followed</a:t>
            </a:r>
            <a:r>
              <a:rPr dirty="0" sz="24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by</a:t>
            </a:r>
            <a:r>
              <a:rPr dirty="0" sz="24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02FF00"/>
                </a:solidFill>
                <a:latin typeface="Calibri"/>
                <a:cs typeface="Calibri"/>
              </a:rPr>
              <a:t>()</a:t>
            </a:r>
            <a:r>
              <a:rPr dirty="0" sz="2400" spc="-25">
                <a:solidFill>
                  <a:srgbClr val="FFA50A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87913"/>
            <a:ext cx="4806899" cy="3869334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58314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6.5</a:t>
            </a:r>
            <a:r>
              <a:rPr dirty="0" sz="3600" spc="-8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100" b="0">
                <a:latin typeface="Comic Sans MS"/>
                <a:cs typeface="Comic Sans MS"/>
              </a:rPr>
              <a:t>Return</a:t>
            </a:r>
            <a:r>
              <a:rPr dirty="0" sz="4100" spc="-90" b="0">
                <a:latin typeface="Comic Sans MS"/>
                <a:cs typeface="Comic Sans MS"/>
              </a:rPr>
              <a:t> </a:t>
            </a:r>
            <a:r>
              <a:rPr dirty="0" sz="4100" spc="-10" b="0">
                <a:solidFill>
                  <a:srgbClr val="FFA50A"/>
                </a:solidFill>
                <a:latin typeface="Comic Sans MS"/>
                <a:cs typeface="Comic Sans MS"/>
              </a:rPr>
              <a:t>Statement</a:t>
            </a:r>
            <a:endParaRPr sz="41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4143" y="3093211"/>
            <a:ext cx="5547995" cy="1883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015" indent="-361315">
              <a:lnSpc>
                <a:spcPts val="226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Sends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function.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5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"Ek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glass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paani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laao"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5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Returned: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Value,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variable,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calculation,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etc</a:t>
            </a:r>
            <a:r>
              <a:rPr dirty="0" sz="1800" spc="-20">
                <a:solidFill>
                  <a:srgbClr val="FFA50A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5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Return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ends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immediately.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95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code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jump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51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Prefer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returning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values</a:t>
            </a:r>
            <a:r>
              <a:rPr dirty="0" sz="18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global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variables.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81" y="926858"/>
            <a:ext cx="3064954" cy="202876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4674" y="926858"/>
            <a:ext cx="3497440" cy="202876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7612" y="40131"/>
            <a:ext cx="42722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6.6</a:t>
            </a:r>
            <a:r>
              <a:rPr dirty="0" sz="3900" spc="-8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Passing</a:t>
            </a:r>
            <a:r>
              <a:rPr dirty="0" sz="40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Values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37055" y="3057652"/>
            <a:ext cx="7458075" cy="1945639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73050" indent="-260350">
              <a:lnSpc>
                <a:spcPct val="100000"/>
              </a:lnSpc>
              <a:spcBef>
                <a:spcPts val="459"/>
              </a:spcBef>
              <a:buAutoNum type="arabicPeriod"/>
              <a:tabLst>
                <a:tab pos="273050" algn="l"/>
              </a:tabLst>
            </a:pPr>
            <a:r>
              <a:rPr dirty="0" sz="2200">
                <a:solidFill>
                  <a:srgbClr val="FFA50A"/>
                </a:solidFill>
                <a:latin typeface="Calibri"/>
                <a:cs typeface="Calibri"/>
              </a:rPr>
              <a:t>Input</a:t>
            </a:r>
            <a:r>
              <a:rPr dirty="0" sz="22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22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2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2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function</a:t>
            </a:r>
            <a:r>
              <a:rPr dirty="0" sz="22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libri"/>
                <a:cs typeface="Calibri"/>
              </a:rPr>
              <a:t>takes.</a:t>
            </a:r>
            <a:endParaRPr sz="2200">
              <a:latin typeface="Calibri"/>
              <a:cs typeface="Calibri"/>
            </a:endParaRPr>
          </a:p>
          <a:p>
            <a:pPr marL="273050" indent="-260350">
              <a:lnSpc>
                <a:spcPct val="100000"/>
              </a:lnSpc>
              <a:spcBef>
                <a:spcPts val="359"/>
              </a:spcBef>
              <a:buClr>
                <a:srgbClr val="FFA50A"/>
              </a:buClr>
              <a:buAutoNum type="arabicPeriod"/>
              <a:tabLst>
                <a:tab pos="273050" algn="l"/>
              </a:tabLst>
            </a:pPr>
            <a:r>
              <a:rPr dirty="0" sz="2200" spc="-2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dirty="0" sz="22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dirty="0" sz="22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22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22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function,</a:t>
            </a:r>
            <a:r>
              <a:rPr dirty="0" sz="22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dirty="0" sz="22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dirty="0" sz="22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gets</a:t>
            </a:r>
            <a:r>
              <a:rPr dirty="0" sz="22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22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Calibri"/>
                <a:cs typeface="Calibri"/>
              </a:rPr>
              <a:t>out.</a:t>
            </a:r>
            <a:endParaRPr sz="2200">
              <a:latin typeface="Calibri"/>
              <a:cs typeface="Calibri"/>
            </a:endParaRPr>
          </a:p>
          <a:p>
            <a:pPr marL="273050" indent="-260350">
              <a:lnSpc>
                <a:spcPct val="100000"/>
              </a:lnSpc>
              <a:spcBef>
                <a:spcPts val="359"/>
              </a:spcBef>
              <a:buClr>
                <a:srgbClr val="FFA50A"/>
              </a:buClr>
              <a:buAutoNum type="arabicPeriod"/>
              <a:tabLst>
                <a:tab pos="273050" algn="l"/>
              </a:tabLst>
            </a:pP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r>
              <a:rPr dirty="0" sz="22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"Ek</a:t>
            </a:r>
            <a:r>
              <a:rPr dirty="0" sz="22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packet</a:t>
            </a:r>
            <a:r>
              <a:rPr dirty="0" sz="22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dahi</a:t>
            </a:r>
            <a:r>
              <a:rPr dirty="0" sz="2200" spc="-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2FF00"/>
                </a:solidFill>
                <a:latin typeface="Calibri"/>
                <a:cs typeface="Calibri"/>
              </a:rPr>
              <a:t>laao”</a:t>
            </a:r>
            <a:endParaRPr sz="2200">
              <a:latin typeface="Calibri"/>
              <a:cs typeface="Calibri"/>
            </a:endParaRPr>
          </a:p>
          <a:p>
            <a:pPr marL="273050" indent="-26035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73050" algn="l"/>
              </a:tabLst>
            </a:pPr>
            <a:r>
              <a:rPr dirty="0" sz="2200">
                <a:solidFill>
                  <a:srgbClr val="FFA50A"/>
                </a:solidFill>
                <a:latin typeface="Calibri"/>
                <a:cs typeface="Calibri"/>
              </a:rPr>
              <a:t>Naming</a:t>
            </a:r>
            <a:r>
              <a:rPr dirty="0" sz="22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FFA50A"/>
                </a:solidFill>
                <a:latin typeface="Calibri"/>
                <a:cs typeface="Calibri"/>
              </a:rPr>
              <a:t>Convention:</a:t>
            </a:r>
            <a:r>
              <a:rPr dirty="0" sz="22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dirty="0" sz="22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2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variable</a:t>
            </a:r>
            <a:r>
              <a:rPr dirty="0" sz="22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libri"/>
                <a:cs typeface="Calibri"/>
              </a:rPr>
              <a:t>names.</a:t>
            </a:r>
            <a:endParaRPr sz="2200">
              <a:latin typeface="Calibri"/>
              <a:cs typeface="Calibri"/>
            </a:endParaRPr>
          </a:p>
          <a:p>
            <a:pPr marL="273050" indent="-260350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273050" algn="l"/>
              </a:tabLst>
            </a:pPr>
            <a:r>
              <a:rPr dirty="0" sz="2200">
                <a:solidFill>
                  <a:srgbClr val="FFA50A"/>
                </a:solidFill>
                <a:latin typeface="Calibri"/>
                <a:cs typeface="Calibri"/>
              </a:rPr>
              <a:t>Multiple</a:t>
            </a:r>
            <a:r>
              <a:rPr dirty="0" sz="22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solidFill>
                  <a:srgbClr val="FFA50A"/>
                </a:solidFill>
                <a:latin typeface="Calibri"/>
                <a:cs typeface="Calibri"/>
              </a:rPr>
              <a:t>Parameters:</a:t>
            </a:r>
            <a:r>
              <a:rPr dirty="0" sz="22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dirty="0" sz="22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2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dirty="0" sz="22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more</a:t>
            </a:r>
            <a:r>
              <a:rPr dirty="0" sz="22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FF00"/>
                </a:solidFill>
                <a:latin typeface="Calibri"/>
                <a:cs typeface="Calibri"/>
              </a:rPr>
              <a:t>than</a:t>
            </a:r>
            <a:r>
              <a:rPr dirty="0" sz="22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solidFill>
                  <a:srgbClr val="02FF00"/>
                </a:solidFill>
                <a:latin typeface="Calibri"/>
                <a:cs typeface="Calibri"/>
              </a:rPr>
              <a:t>one</a:t>
            </a:r>
            <a:r>
              <a:rPr dirty="0" sz="22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222" y="784148"/>
            <a:ext cx="1657527" cy="169108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99" y="651116"/>
            <a:ext cx="1837232" cy="183723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07934" y="2464308"/>
            <a:ext cx="840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2FF00"/>
                </a:solidFill>
                <a:latin typeface="Comic Sans MS"/>
                <a:cs typeface="Comic Sans MS"/>
              </a:rPr>
              <a:t>Argument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29274" y="2482596"/>
            <a:ext cx="5886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2FF00"/>
                </a:solidFill>
                <a:latin typeface="Comic Sans MS"/>
                <a:cs typeface="Comic Sans MS"/>
              </a:rPr>
              <a:t>Return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1448" y="886637"/>
            <a:ext cx="854443" cy="136618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440188" y="2446020"/>
            <a:ext cx="731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8867" y="1393964"/>
            <a:ext cx="822667" cy="35152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84560" y="1327772"/>
            <a:ext cx="822667" cy="35153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4569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Installing</a:t>
            </a:r>
            <a:r>
              <a:rPr dirty="0" sz="3900" spc="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20" b="0">
                <a:latin typeface="Comic Sans MS"/>
                <a:cs typeface="Comic Sans MS"/>
              </a:rPr>
              <a:t>MinGW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4481" y="147954"/>
            <a:ext cx="1911692" cy="1911692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14640" y="2170201"/>
            <a:ext cx="6790055" cy="803275"/>
            <a:chOff x="214640" y="2170201"/>
            <a:chExt cx="6790055" cy="80327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640" y="2170201"/>
              <a:ext cx="6789839" cy="80309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63132" y="2479192"/>
              <a:ext cx="4578985" cy="421005"/>
            </a:xfrm>
            <a:custGeom>
              <a:avLst/>
              <a:gdLst/>
              <a:ahLst/>
              <a:cxnLst/>
              <a:rect l="l" t="t" r="r" b="b"/>
              <a:pathLst>
                <a:path w="4578985" h="421005">
                  <a:moveTo>
                    <a:pt x="0" y="210294"/>
                  </a:moveTo>
                  <a:lnTo>
                    <a:pt x="5553" y="162075"/>
                  </a:lnTo>
                  <a:lnTo>
                    <a:pt x="21374" y="117812"/>
                  </a:lnTo>
                  <a:lnTo>
                    <a:pt x="46199" y="78765"/>
                  </a:lnTo>
                  <a:lnTo>
                    <a:pt x="78765" y="46199"/>
                  </a:lnTo>
                  <a:lnTo>
                    <a:pt x="117811" y="21374"/>
                  </a:lnTo>
                  <a:lnTo>
                    <a:pt x="162074" y="5554"/>
                  </a:lnTo>
                  <a:lnTo>
                    <a:pt x="210293" y="0"/>
                  </a:lnTo>
                  <a:lnTo>
                    <a:pt x="4368092" y="0"/>
                  </a:lnTo>
                  <a:lnTo>
                    <a:pt x="4416310" y="5554"/>
                  </a:lnTo>
                  <a:lnTo>
                    <a:pt x="4460572" y="21374"/>
                  </a:lnTo>
                  <a:lnTo>
                    <a:pt x="4499618" y="46199"/>
                  </a:lnTo>
                  <a:lnTo>
                    <a:pt x="4532184" y="78765"/>
                  </a:lnTo>
                  <a:lnTo>
                    <a:pt x="4557008" y="117812"/>
                  </a:lnTo>
                  <a:lnTo>
                    <a:pt x="4572828" y="162075"/>
                  </a:lnTo>
                  <a:lnTo>
                    <a:pt x="4578382" y="210294"/>
                  </a:lnTo>
                  <a:lnTo>
                    <a:pt x="4572828" y="258512"/>
                  </a:lnTo>
                  <a:lnTo>
                    <a:pt x="4557008" y="302776"/>
                  </a:lnTo>
                  <a:lnTo>
                    <a:pt x="4532184" y="341823"/>
                  </a:lnTo>
                  <a:lnTo>
                    <a:pt x="4499618" y="374389"/>
                  </a:lnTo>
                  <a:lnTo>
                    <a:pt x="4460572" y="399214"/>
                  </a:lnTo>
                  <a:lnTo>
                    <a:pt x="4416310" y="415035"/>
                  </a:lnTo>
                  <a:lnTo>
                    <a:pt x="4368092" y="420589"/>
                  </a:lnTo>
                  <a:lnTo>
                    <a:pt x="210293" y="420589"/>
                  </a:lnTo>
                  <a:lnTo>
                    <a:pt x="162074" y="415035"/>
                  </a:lnTo>
                  <a:lnTo>
                    <a:pt x="117811" y="399214"/>
                  </a:lnTo>
                  <a:lnTo>
                    <a:pt x="78765" y="374389"/>
                  </a:lnTo>
                  <a:lnTo>
                    <a:pt x="46199" y="341823"/>
                  </a:lnTo>
                  <a:lnTo>
                    <a:pt x="21374" y="302776"/>
                  </a:lnTo>
                  <a:lnTo>
                    <a:pt x="5553" y="258512"/>
                  </a:lnTo>
                  <a:lnTo>
                    <a:pt x="0" y="21029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4640" y="3161476"/>
            <a:ext cx="6789839" cy="965828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6362" y="40131"/>
            <a:ext cx="64947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6.7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Argument</a:t>
            </a:r>
            <a:r>
              <a:rPr dirty="0" sz="4000" spc="-5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dirty="0" sz="4000" spc="-5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Parameter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38089" y="1039876"/>
            <a:ext cx="3354704" cy="114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0" marR="208915" indent="-260350">
              <a:lnSpc>
                <a:spcPct val="114999"/>
              </a:lnSpc>
              <a:spcBef>
                <a:spcPts val="100"/>
              </a:spcBef>
              <a:buAutoNum type="arabicPeriod"/>
              <a:tabLst>
                <a:tab pos="27305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Parameters: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function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definition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acting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placeholders.</a:t>
            </a:r>
            <a:endParaRPr sz="1600">
              <a:latin typeface="Calibri"/>
              <a:cs typeface="Calibri"/>
            </a:endParaRPr>
          </a:p>
          <a:p>
            <a:pPr marL="273050" marR="5080" indent="-260350">
              <a:lnSpc>
                <a:spcPts val="2210"/>
              </a:lnSpc>
              <a:spcBef>
                <a:spcPts val="70"/>
              </a:spcBef>
              <a:buAutoNum type="arabicPeriod"/>
              <a:tabLst>
                <a:tab pos="27305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Arguments: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Actual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values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passed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70482" y="985380"/>
            <a:ext cx="4926330" cy="4049395"/>
            <a:chOff x="170482" y="985380"/>
            <a:chExt cx="4926330" cy="404939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985380"/>
              <a:ext cx="4925771" cy="40492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212" y="3679088"/>
              <a:ext cx="3372787" cy="46037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5563" y="3297808"/>
              <a:ext cx="2226437" cy="434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900" y="40131"/>
            <a:ext cx="38900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6.8</a:t>
            </a:r>
            <a:r>
              <a:rPr dirty="0" sz="39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Call</a:t>
            </a:r>
            <a:r>
              <a:rPr dirty="0" sz="4000" spc="-2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by</a:t>
            </a:r>
            <a:r>
              <a:rPr dirty="0" sz="4000" spc="-3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EE2B28"/>
                </a:solidFill>
                <a:latin typeface="Comic Sans MS"/>
                <a:cs typeface="Comic Sans MS"/>
              </a:rPr>
              <a:t>Value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898379" y="925068"/>
            <a:ext cx="4925060" cy="175704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271145" algn="l"/>
              </a:tabLst>
            </a:pPr>
            <a:r>
              <a:rPr dirty="0" sz="1400" spc="-10">
                <a:solidFill>
                  <a:srgbClr val="FFA50A"/>
                </a:solidFill>
                <a:latin typeface="Calibri"/>
                <a:cs typeface="Calibri"/>
              </a:rPr>
              <a:t>Value</a:t>
            </a:r>
            <a:r>
              <a:rPr dirty="0" sz="14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A50A"/>
                </a:solidFill>
                <a:latin typeface="Calibri"/>
                <a:cs typeface="Calibri"/>
              </a:rPr>
              <a:t>Copy:</a:t>
            </a:r>
            <a:r>
              <a:rPr dirty="0" sz="14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Passes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2FF00"/>
                </a:solidFill>
                <a:latin typeface="Calibri"/>
                <a:cs typeface="Calibri"/>
              </a:rPr>
              <a:t>argument's</a:t>
            </a:r>
            <a:r>
              <a:rPr dirty="0" sz="14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2FF00"/>
                </a:solidFill>
                <a:latin typeface="Calibri"/>
                <a:cs typeface="Calibri"/>
              </a:rPr>
              <a:t>copy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EE2B28"/>
                </a:solidFill>
                <a:latin typeface="Calibri"/>
                <a:cs typeface="Calibri"/>
              </a:rPr>
              <a:t>not</a:t>
            </a:r>
            <a:r>
              <a:rPr dirty="0" sz="1400" spc="-4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EE2B28"/>
                </a:solidFill>
                <a:latin typeface="Calibri"/>
                <a:cs typeface="Calibri"/>
              </a:rPr>
              <a:t>original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271145" indent="-258445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271145" algn="l"/>
              </a:tabLst>
            </a:pPr>
            <a:r>
              <a:rPr dirty="0" sz="1400" spc="-10">
                <a:solidFill>
                  <a:srgbClr val="FFA50A"/>
                </a:solidFill>
                <a:latin typeface="Calibri"/>
                <a:cs typeface="Calibri"/>
              </a:rPr>
              <a:t>Separate</a:t>
            </a:r>
            <a:r>
              <a:rPr dirty="0" sz="14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A50A"/>
                </a:solidFill>
                <a:latin typeface="Calibri"/>
                <a:cs typeface="Calibri"/>
              </a:rPr>
              <a:t>Memory:</a:t>
            </a:r>
            <a:r>
              <a:rPr dirty="0" sz="14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4DDAFF"/>
                </a:solidFill>
                <a:latin typeface="Calibri"/>
                <a:cs typeface="Calibri"/>
              </a:rPr>
              <a:t>distinct</a:t>
            </a:r>
            <a:r>
              <a:rPr dirty="0" sz="14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4DDAFF"/>
                </a:solidFill>
                <a:latin typeface="Calibri"/>
                <a:cs typeface="Calibri"/>
              </a:rPr>
              <a:t>memory</a:t>
            </a:r>
            <a:r>
              <a:rPr dirty="0" sz="14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locations.</a:t>
            </a:r>
            <a:endParaRPr sz="1400">
              <a:latin typeface="Calibri"/>
              <a:cs typeface="Calibri"/>
            </a:endParaRPr>
          </a:p>
          <a:p>
            <a:pPr marL="271145" indent="-258445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271145" algn="l"/>
              </a:tabLst>
            </a:pPr>
            <a:r>
              <a:rPr dirty="0" sz="1400">
                <a:solidFill>
                  <a:srgbClr val="FFA50A"/>
                </a:solidFill>
                <a:latin typeface="Calibri"/>
                <a:cs typeface="Calibri"/>
              </a:rPr>
              <a:t>Data</a:t>
            </a:r>
            <a:r>
              <a:rPr dirty="0" sz="14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A50A"/>
                </a:solidFill>
                <a:latin typeface="Calibri"/>
                <a:cs typeface="Calibri"/>
              </a:rPr>
              <a:t>Safety:</a:t>
            </a:r>
            <a:r>
              <a:rPr dirty="0" sz="14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dirty="0" sz="14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2FF00"/>
                </a:solidFill>
                <a:latin typeface="Calibri"/>
                <a:cs typeface="Calibri"/>
              </a:rPr>
              <a:t>remains</a:t>
            </a:r>
            <a:r>
              <a:rPr dirty="0" sz="14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2FF00"/>
                </a:solidFill>
                <a:latin typeface="Calibri"/>
                <a:cs typeface="Calibri"/>
              </a:rPr>
              <a:t>unchanged</a:t>
            </a:r>
            <a:r>
              <a:rPr dirty="0" sz="14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function.</a:t>
            </a:r>
            <a:endParaRPr sz="1400">
              <a:latin typeface="Calibri"/>
              <a:cs typeface="Calibri"/>
            </a:endParaRPr>
          </a:p>
          <a:p>
            <a:pPr marL="271145" indent="-258445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271145" algn="l"/>
              </a:tabLst>
            </a:pPr>
            <a:r>
              <a:rPr dirty="0" sz="1400">
                <a:solidFill>
                  <a:srgbClr val="FFA50A"/>
                </a:solidFill>
                <a:latin typeface="Calibri"/>
                <a:cs typeface="Calibri"/>
              </a:rPr>
              <a:t>Direct</a:t>
            </a:r>
            <a:r>
              <a:rPr dirty="0" sz="14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A50A"/>
                </a:solidFill>
                <a:latin typeface="Calibri"/>
                <a:cs typeface="Calibri"/>
              </a:rPr>
              <a:t>Modification:</a:t>
            </a:r>
            <a:r>
              <a:rPr dirty="0" sz="14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4DDAFF"/>
                </a:solidFill>
                <a:latin typeface="Calibri"/>
                <a:cs typeface="Calibri"/>
              </a:rPr>
              <a:t>Cannot</a:t>
            </a:r>
            <a:r>
              <a:rPr dirty="0" sz="14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4DDAFF"/>
                </a:solidFill>
                <a:latin typeface="Calibri"/>
                <a:cs typeface="Calibri"/>
              </a:rPr>
              <a:t>modify</a:t>
            </a:r>
            <a:r>
              <a:rPr dirty="0" sz="14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arguments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directly.</a:t>
            </a:r>
            <a:endParaRPr sz="1400">
              <a:latin typeface="Calibri"/>
              <a:cs typeface="Calibri"/>
            </a:endParaRPr>
          </a:p>
          <a:p>
            <a:pPr marL="271145" indent="-25844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71145" algn="l"/>
              </a:tabLst>
            </a:pPr>
            <a:r>
              <a:rPr dirty="0" sz="1400" spc="-10">
                <a:solidFill>
                  <a:srgbClr val="FFA50A"/>
                </a:solidFill>
                <a:latin typeface="Calibri"/>
                <a:cs typeface="Calibri"/>
              </a:rPr>
              <a:t>Efficiency:</a:t>
            </a:r>
            <a:r>
              <a:rPr dirty="0" sz="14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2FF00"/>
                </a:solidFill>
                <a:latin typeface="Calibri"/>
                <a:cs typeface="Calibri"/>
              </a:rPr>
              <a:t>small</a:t>
            </a:r>
            <a:r>
              <a:rPr dirty="0" sz="14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dirty="0" sz="14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2FF00"/>
                </a:solidFill>
                <a:latin typeface="Calibri"/>
                <a:cs typeface="Calibri"/>
              </a:rPr>
              <a:t>types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structures.</a:t>
            </a:r>
            <a:endParaRPr sz="1400">
              <a:latin typeface="Calibri"/>
              <a:cs typeface="Calibri"/>
            </a:endParaRPr>
          </a:p>
          <a:p>
            <a:pPr marL="271145" marR="106680" indent="-258445">
              <a:lnSpc>
                <a:spcPts val="1920"/>
              </a:lnSpc>
              <a:spcBef>
                <a:spcPts val="75"/>
              </a:spcBef>
              <a:buAutoNum type="arabicPeriod"/>
              <a:tabLst>
                <a:tab pos="273050" algn="l"/>
              </a:tabLst>
            </a:pPr>
            <a:r>
              <a:rPr dirty="0" sz="1400">
                <a:solidFill>
                  <a:srgbClr val="FFA50A"/>
                </a:solidFill>
                <a:latin typeface="Calibri"/>
                <a:cs typeface="Calibri"/>
              </a:rPr>
              <a:t>Ease</a:t>
            </a:r>
            <a:r>
              <a:rPr dirty="0" sz="14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14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A50A"/>
                </a:solidFill>
                <a:latin typeface="Calibri"/>
                <a:cs typeface="Calibri"/>
              </a:rPr>
              <a:t>Use:</a:t>
            </a:r>
            <a:r>
              <a:rPr dirty="0" sz="14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Straightforward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4DDAFF"/>
                </a:solidFill>
                <a:latin typeface="Calibri"/>
                <a:cs typeface="Calibri"/>
              </a:rPr>
              <a:t>safe</a:t>
            </a:r>
            <a:r>
              <a:rPr dirty="0" sz="14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4DDAFF"/>
                </a:solidFill>
                <a:latin typeface="Calibri"/>
                <a:cs typeface="Calibri"/>
              </a:rPr>
              <a:t>altering 	inputs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70480" y="951853"/>
            <a:ext cx="3637279" cy="4192270"/>
            <a:chOff x="170480" y="951853"/>
            <a:chExt cx="3637279" cy="419227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0" y="4241289"/>
              <a:ext cx="3637013" cy="9022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82" y="951853"/>
              <a:ext cx="3637013" cy="3252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4665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6.9</a:t>
            </a:r>
            <a:r>
              <a:rPr dirty="0" sz="39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Scoping</a:t>
            </a:r>
            <a:r>
              <a:rPr dirty="0" sz="4000" spc="-3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solidFill>
                  <a:srgbClr val="FFA50A"/>
                </a:solidFill>
                <a:latin typeface="Comic Sans MS"/>
                <a:cs typeface="Comic Sans MS"/>
              </a:rPr>
              <a:t>Rule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4255" y="3325875"/>
            <a:ext cx="6314440" cy="17297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" indent="-223520">
              <a:lnSpc>
                <a:spcPts val="1910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Local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Scope: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inside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functions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are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local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accessible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outside.</a:t>
            </a:r>
            <a:endParaRPr sz="1600">
              <a:latin typeface="Calibri"/>
              <a:cs typeface="Calibri"/>
            </a:endParaRPr>
          </a:p>
          <a:p>
            <a:pPr marL="236854" marR="26670" indent="-224154">
              <a:lnSpc>
                <a:spcPts val="1920"/>
              </a:lnSpc>
              <a:spcBef>
                <a:spcPts val="50"/>
              </a:spcBef>
              <a:buAutoNum type="arabicPeriod"/>
              <a:tabLst>
                <a:tab pos="236854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Global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Scope: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outside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functions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are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global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accessible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anywhere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file.</a:t>
            </a:r>
            <a:endParaRPr sz="1600">
              <a:latin typeface="Calibri"/>
              <a:cs typeface="Calibri"/>
            </a:endParaRPr>
          </a:p>
          <a:p>
            <a:pPr marL="236854" marR="5080" indent="-224154">
              <a:lnSpc>
                <a:spcPts val="1900"/>
              </a:lnSpc>
              <a:spcBef>
                <a:spcPts val="90"/>
              </a:spcBef>
              <a:buAutoNum type="arabicPeriod"/>
              <a:tabLst>
                <a:tab pos="236854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Block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Scope: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blocks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(like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loops)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accessible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only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within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those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blocks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36220" indent="-223520">
              <a:lnSpc>
                <a:spcPts val="1820"/>
              </a:lnSpc>
              <a:buAutoNum type="arabicPeriod"/>
              <a:tabLst>
                <a:tab pos="23622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Parameters: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Act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local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function.</a:t>
            </a:r>
            <a:endParaRPr sz="1600">
              <a:latin typeface="Calibri"/>
              <a:cs typeface="Calibri"/>
            </a:endParaRPr>
          </a:p>
          <a:p>
            <a:pPr marL="236220" indent="-223520">
              <a:lnSpc>
                <a:spcPts val="1910"/>
              </a:lnSpc>
              <a:buAutoNum type="arabicPeriod"/>
              <a:tabLst>
                <a:tab pos="23622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Lifetime: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exist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during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function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execution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only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897" y="1059307"/>
            <a:ext cx="6989152" cy="2175611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8414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6.10</a:t>
            </a:r>
            <a:r>
              <a:rPr dirty="0" sz="39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EE2B28"/>
                </a:solidFill>
                <a:latin typeface="Comic Sans MS"/>
                <a:cs typeface="Comic Sans MS"/>
              </a:rPr>
              <a:t>Recursion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8" y="1203452"/>
            <a:ext cx="5012055" cy="358902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81305" marR="5080" indent="-268605">
              <a:lnSpc>
                <a:spcPts val="2090"/>
              </a:lnSpc>
              <a:spcBef>
                <a:spcPts val="225"/>
              </a:spcBef>
              <a:buAutoNum type="arabicPeriod"/>
              <a:tabLst>
                <a:tab pos="281305" algn="l"/>
              </a:tabLst>
            </a:pP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Self-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Calling:</a:t>
            </a:r>
            <a:r>
              <a:rPr dirty="0" sz="18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function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that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calls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itself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sub-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problems.</a:t>
            </a:r>
            <a:endParaRPr sz="1800">
              <a:latin typeface="Calibri"/>
              <a:cs typeface="Calibri"/>
            </a:endParaRPr>
          </a:p>
          <a:p>
            <a:pPr marL="281305" marR="76200" indent="-268605">
              <a:lnSpc>
                <a:spcPts val="2180"/>
              </a:lnSpc>
              <a:spcBef>
                <a:spcPts val="45"/>
              </a:spcBef>
              <a:buAutoNum type="arabicPeriod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Base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Case: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stop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recursion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prevent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infinite</a:t>
            </a:r>
            <a:r>
              <a:rPr dirty="0" sz="1800" spc="-8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loops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ts val="2039"/>
              </a:lnSpc>
              <a:buAutoNum type="arabicPeriod"/>
              <a:tabLst>
                <a:tab pos="28194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Recursive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Case: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condition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281305">
              <a:lnSpc>
                <a:spcPts val="2125"/>
              </a:lnSpc>
              <a:spcBef>
                <a:spcPts val="5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keeps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calling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itself.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ts val="2125"/>
              </a:lnSpc>
              <a:buAutoNum type="arabicPeriod" startAt="4"/>
              <a:tabLst>
                <a:tab pos="2819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Stack</a:t>
            </a:r>
            <a:r>
              <a:rPr dirty="0" sz="18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Usage: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Consumes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stack</a:t>
            </a:r>
            <a:r>
              <a:rPr dirty="0" sz="18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space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with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each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call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281305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overflow.</a:t>
            </a:r>
            <a:endParaRPr sz="1800">
              <a:latin typeface="Calibri"/>
              <a:cs typeface="Calibri"/>
            </a:endParaRPr>
          </a:p>
          <a:p>
            <a:pPr marL="281305" marR="265430" indent="-268605">
              <a:lnSpc>
                <a:spcPts val="2110"/>
              </a:lnSpc>
              <a:spcBef>
                <a:spcPts val="135"/>
              </a:spcBef>
              <a:buAutoNum type="arabicPeriod" startAt="5"/>
              <a:tabLst>
                <a:tab pos="28130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Applications: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divisible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tasks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tree/graph traversals,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sorting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algorithms.</a:t>
            </a:r>
            <a:endParaRPr sz="1800">
              <a:latin typeface="Calibri"/>
              <a:cs typeface="Calibri"/>
            </a:endParaRPr>
          </a:p>
          <a:p>
            <a:pPr marL="281305" marR="182245" indent="-268605">
              <a:lnSpc>
                <a:spcPts val="2090"/>
              </a:lnSpc>
              <a:spcBef>
                <a:spcPts val="120"/>
              </a:spcBef>
              <a:buAutoNum type="arabicPeriod" startAt="5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Intensive: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More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overhead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iterative solutions.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ts val="2150"/>
              </a:lnSpc>
              <a:buAutoNum type="arabicPeriod" startAt="5"/>
              <a:tabLst>
                <a:tab pos="2819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Clarity: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simplifies</a:t>
            </a:r>
            <a:r>
              <a:rPr dirty="0" sz="18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complex</a:t>
            </a:r>
            <a:r>
              <a:rPr dirty="0" sz="18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problems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5160" y="1258392"/>
            <a:ext cx="3348355" cy="188153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364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6.10</a:t>
            </a:r>
            <a:r>
              <a:rPr dirty="0" sz="39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Iterative</a:t>
            </a:r>
            <a:r>
              <a:rPr dirty="0" sz="39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E8F3F2"/>
                </a:solidFill>
                <a:latin typeface="Comic Sans MS"/>
                <a:cs typeface="Comic Sans MS"/>
              </a:rPr>
              <a:t>vs</a:t>
            </a:r>
            <a:r>
              <a:rPr dirty="0" sz="3900" spc="-5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EE2B28"/>
                </a:solidFill>
                <a:latin typeface="Comic Sans MS"/>
                <a:cs typeface="Comic Sans MS"/>
              </a:rPr>
              <a:t>Recursive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467" y="1027557"/>
            <a:ext cx="6498541" cy="399682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1915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6.10</a:t>
            </a:r>
            <a:r>
              <a:rPr dirty="0" sz="3900" spc="-8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Factorial</a:t>
            </a:r>
            <a:r>
              <a:rPr dirty="0" sz="4000" spc="-60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Using</a:t>
            </a:r>
            <a:r>
              <a:rPr dirty="0" sz="4000" spc="-6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Recursion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933500"/>
            <a:ext cx="5512488" cy="41050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806" y="933500"/>
            <a:ext cx="3296666" cy="147234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2598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6.10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40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is</a:t>
            </a:r>
            <a:r>
              <a:rPr dirty="0" sz="4000" spc="-4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Stack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15507" y="3323335"/>
            <a:ext cx="5690235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marR="508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LIFO: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Last-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In,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First-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Out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operation;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removed.</a:t>
            </a:r>
            <a:endParaRPr sz="15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AutoNum type="arabicPeriod"/>
              <a:tabLst>
                <a:tab pos="28003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Operations: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Mainly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push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(add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item)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pop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(remove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item)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80035" marR="14732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Top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Element: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top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element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accessible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time,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middle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bottom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ones.</a:t>
            </a:r>
            <a:endParaRPr sz="1500">
              <a:latin typeface="Calibri"/>
              <a:cs typeface="Calibri"/>
            </a:endParaRPr>
          </a:p>
          <a:p>
            <a:pPr marL="280035" marR="1587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Overflow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Underflow: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Overflow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when</a:t>
            </a:r>
            <a:r>
              <a:rPr dirty="0" sz="15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full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underflow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empty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operations.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8039" y="1071638"/>
            <a:ext cx="2649778" cy="315745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945" y="1071638"/>
            <a:ext cx="5598398" cy="2106256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13889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6.10</a:t>
            </a:r>
            <a:r>
              <a:rPr dirty="0" sz="3900" spc="-7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Recursion</a:t>
            </a:r>
            <a:r>
              <a:rPr dirty="0" sz="4000" spc="-50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Stack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03813" y="1131823"/>
            <a:ext cx="369887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" marR="30226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067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Allocation: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Recursive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add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points.</a:t>
            </a:r>
            <a:endParaRPr sz="1500">
              <a:latin typeface="Calibri"/>
              <a:cs typeface="Calibri"/>
            </a:endParaRPr>
          </a:p>
          <a:p>
            <a:pPr marL="279400" marR="490220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Growth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with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Depth: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Deeper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recursion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equals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space.</a:t>
            </a:r>
            <a:endParaRPr sz="1500">
              <a:latin typeface="Calibri"/>
              <a:cs typeface="Calibri"/>
            </a:endParaRPr>
          </a:p>
          <a:p>
            <a:pPr marL="279400" marR="5080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Base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Case: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recursion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depth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overflow.</a:t>
            </a:r>
            <a:endParaRPr sz="1500">
              <a:latin typeface="Calibri"/>
              <a:cs typeface="Calibri"/>
            </a:endParaRPr>
          </a:p>
          <a:p>
            <a:pPr marL="279400" marR="316230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Stack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Overflow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Risk: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Excessive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recursion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depth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crash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program.</a:t>
            </a:r>
            <a:endParaRPr sz="1500">
              <a:latin typeface="Calibri"/>
              <a:cs typeface="Calibri"/>
            </a:endParaRPr>
          </a:p>
          <a:p>
            <a:pPr marL="279400" marR="196850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Tail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Recursion</a:t>
            </a:r>
            <a:r>
              <a:rPr dirty="0" sz="15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Optimization: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reduce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recursive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patterns.</a:t>
            </a:r>
            <a:endParaRPr sz="1500">
              <a:latin typeface="Calibri"/>
              <a:cs typeface="Calibri"/>
            </a:endParaRPr>
          </a:p>
          <a:p>
            <a:pPr marL="279400" marR="132715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Efficiency: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Iterative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stack-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recursion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some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problems.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66520"/>
            <a:ext cx="4566602" cy="397202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22129" y="1074421"/>
            <a:ext cx="4782185" cy="4015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6395" indent="-353695">
              <a:lnSpc>
                <a:spcPts val="3110"/>
              </a:lnSpc>
              <a:spcBef>
                <a:spcPts val="100"/>
              </a:spcBef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2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r>
              <a:rPr dirty="0" sz="26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Prototype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r>
              <a:rPr dirty="0" sz="26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Syntax</a:t>
            </a:r>
            <a:r>
              <a:rPr dirty="0" sz="26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/</a:t>
            </a:r>
            <a:r>
              <a:rPr dirty="0" sz="2600" spc="-4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Definition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Function</a:t>
            </a:r>
            <a:r>
              <a:rPr dirty="0" sz="26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4DDAFF"/>
                </a:solidFill>
                <a:latin typeface="Comic Sans MS"/>
                <a:cs typeface="Comic Sans MS"/>
              </a:rPr>
              <a:t>Call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110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Return</a:t>
            </a:r>
            <a:r>
              <a:rPr dirty="0" sz="26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Statement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110"/>
              </a:lnSpc>
              <a:spcBef>
                <a:spcPts val="95"/>
              </a:spcBef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Passing</a:t>
            </a:r>
            <a:r>
              <a:rPr dirty="0" sz="2600" spc="-6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Values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090"/>
              </a:lnSpc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Argument</a:t>
            </a:r>
            <a:r>
              <a:rPr dirty="0" sz="26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dirty="0" sz="2600" spc="-4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Parameter</a:t>
            </a:r>
            <a:endParaRPr sz="2600">
              <a:latin typeface="Comic Sans MS"/>
              <a:cs typeface="Comic Sans MS"/>
            </a:endParaRPr>
          </a:p>
          <a:p>
            <a:pPr marL="366395" indent="-353695">
              <a:lnSpc>
                <a:spcPts val="3345"/>
              </a:lnSpc>
              <a:buClr>
                <a:srgbClr val="FFA50A"/>
              </a:buClr>
              <a:buSzPct val="64285"/>
              <a:buAutoNum type="arabicPeriod"/>
              <a:tabLst>
                <a:tab pos="36639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Call</a:t>
            </a:r>
            <a:r>
              <a:rPr dirty="0"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E8F3F2"/>
                </a:solidFill>
                <a:latin typeface="Comic Sans MS"/>
                <a:cs typeface="Comic Sans MS"/>
              </a:rPr>
              <a:t>by</a:t>
            </a:r>
            <a:r>
              <a:rPr dirty="0" sz="28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EE2B28"/>
                </a:solidFill>
                <a:latin typeface="Comic Sans MS"/>
                <a:cs typeface="Comic Sans MS"/>
              </a:rPr>
              <a:t>Value</a:t>
            </a:r>
            <a:endParaRPr sz="2800">
              <a:latin typeface="Comic Sans MS"/>
              <a:cs typeface="Comic Sans MS"/>
            </a:endParaRPr>
          </a:p>
          <a:p>
            <a:pPr marL="366395" indent="-353695">
              <a:lnSpc>
                <a:spcPts val="3110"/>
              </a:lnSpc>
              <a:spcBef>
                <a:spcPts val="55"/>
              </a:spcBef>
              <a:buClr>
                <a:srgbClr val="FFA50A"/>
              </a:buClr>
              <a:buSzPct val="69230"/>
              <a:buAutoNum type="arabicPeriod"/>
              <a:tabLst>
                <a:tab pos="366395" algn="l"/>
              </a:tabLst>
            </a:pPr>
            <a:r>
              <a:rPr dirty="0" sz="2600">
                <a:solidFill>
                  <a:srgbClr val="4DDAFF"/>
                </a:solidFill>
                <a:latin typeface="Comic Sans MS"/>
                <a:cs typeface="Comic Sans MS"/>
              </a:rPr>
              <a:t>Scoping</a:t>
            </a:r>
            <a:r>
              <a:rPr dirty="0" sz="2600" spc="-5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Rule</a:t>
            </a:r>
            <a:endParaRPr sz="2600">
              <a:latin typeface="Comic Sans MS"/>
              <a:cs typeface="Comic Sans MS"/>
            </a:endParaRPr>
          </a:p>
          <a:p>
            <a:pPr marL="365125" indent="-352425">
              <a:lnSpc>
                <a:spcPts val="3110"/>
              </a:lnSpc>
              <a:buClr>
                <a:srgbClr val="FFA50A"/>
              </a:buClr>
              <a:buSzPct val="69230"/>
              <a:buAutoNum type="arabicPeriod"/>
              <a:tabLst>
                <a:tab pos="365125" algn="l"/>
              </a:tabLst>
            </a:pPr>
            <a:r>
              <a:rPr dirty="0" sz="2600" spc="-10">
                <a:solidFill>
                  <a:srgbClr val="EE2B28"/>
                </a:solidFill>
                <a:latin typeface="Comic Sans MS"/>
                <a:cs typeface="Comic Sans MS"/>
              </a:rPr>
              <a:t>Recursion</a:t>
            </a:r>
            <a:endParaRPr sz="26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5357" y="1131315"/>
            <a:ext cx="6113780" cy="3926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ts val="1910"/>
              </a:lnSpc>
              <a:spcBef>
                <a:spcPts val="100"/>
              </a:spcBef>
              <a:buAutoNum type="arabicPeriod" startAt="50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named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greet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prints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"Hello,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World!"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called.</a:t>
            </a:r>
            <a:endParaRPr sz="1600">
              <a:latin typeface="Calibri"/>
              <a:cs typeface="Calibri"/>
            </a:endParaRPr>
          </a:p>
          <a:p>
            <a:pPr marL="355600" marR="5080" indent="-342900">
              <a:lnSpc>
                <a:spcPts val="1920"/>
              </a:lnSpc>
              <a:spcBef>
                <a:spcPts val="50"/>
              </a:spcBef>
              <a:buAutoNum type="arabicPeriod" startAt="50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adds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that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takes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4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int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returns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the 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sum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spcBef>
                <a:spcPts val="10"/>
              </a:spcBef>
              <a:buAutoNum type="arabicPeriod" startAt="50"/>
              <a:tabLst>
                <a:tab pos="35496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Define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square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its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square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5600" marR="407670" indent="-342900">
              <a:lnSpc>
                <a:spcPts val="1900"/>
              </a:lnSpc>
              <a:spcBef>
                <a:spcPts val="65"/>
              </a:spcBef>
              <a:buAutoNum type="arabicPeriod" startAt="50"/>
              <a:tabLst>
                <a:tab pos="35560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Call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print_date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prints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date.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without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any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parameters.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30"/>
              </a:lnSpc>
              <a:buAutoNum type="arabicPeriod" startAt="50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max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float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arguments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returns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larger</a:t>
            </a:r>
            <a:r>
              <a:rPr dirty="0" sz="16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value.</a:t>
            </a:r>
            <a:endParaRPr sz="1600">
              <a:latin typeface="Calibri"/>
              <a:cs typeface="Calibri"/>
            </a:endParaRPr>
          </a:p>
          <a:p>
            <a:pPr marL="355600" marR="11430" indent="-342900">
              <a:lnSpc>
                <a:spcPts val="1900"/>
              </a:lnSpc>
              <a:spcBef>
                <a:spcPts val="155"/>
              </a:spcBef>
              <a:buAutoNum type="arabicPeriod" startAt="55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Demonstrate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with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increment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integer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passed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does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not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change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incrementing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function.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20"/>
              </a:lnSpc>
              <a:buAutoNum type="arabicPeriod" startAt="55"/>
              <a:tabLst>
                <a:tab pos="35496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Call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get_average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five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returns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</a:pP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 average.</a:t>
            </a:r>
            <a:endParaRPr sz="1600">
              <a:latin typeface="Calibri"/>
              <a:cs typeface="Calibri"/>
            </a:endParaRPr>
          </a:p>
          <a:p>
            <a:pPr marL="355600" marR="85090" indent="-342900">
              <a:lnSpc>
                <a:spcPts val="1989"/>
              </a:lnSpc>
              <a:spcBef>
                <a:spcPts val="5"/>
              </a:spcBef>
              <a:buAutoNum type="arabicPeriod" startAt="57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recursion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Fibonacci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series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upto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10"/>
              </a:lnSpc>
              <a:buAutoNum type="arabicPeriod" startAt="57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recursion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</a:pP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palindrome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using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recursion.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711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Adding</a:t>
            </a:r>
            <a:r>
              <a:rPr dirty="0" sz="3900" spc="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20" b="0">
                <a:latin typeface="Comic Sans MS"/>
                <a:cs typeface="Comic Sans MS"/>
              </a:rPr>
              <a:t>Path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7966" y="147954"/>
            <a:ext cx="1618221" cy="1618221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423880" y="997527"/>
            <a:ext cx="3876675" cy="3926204"/>
            <a:chOff x="423880" y="997527"/>
            <a:chExt cx="3876675" cy="392620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930" y="997527"/>
              <a:ext cx="3857447" cy="386725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42930" y="4634609"/>
              <a:ext cx="1141730" cy="270510"/>
            </a:xfrm>
            <a:custGeom>
              <a:avLst/>
              <a:gdLst/>
              <a:ahLst/>
              <a:cxnLst/>
              <a:rect l="l" t="t" r="r" b="b"/>
              <a:pathLst>
                <a:path w="1141730" h="270510">
                  <a:moveTo>
                    <a:pt x="0" y="44983"/>
                  </a:moveTo>
                  <a:lnTo>
                    <a:pt x="3535" y="27473"/>
                  </a:lnTo>
                  <a:lnTo>
                    <a:pt x="13175" y="13175"/>
                  </a:lnTo>
                  <a:lnTo>
                    <a:pt x="27473" y="3535"/>
                  </a:lnTo>
                  <a:lnTo>
                    <a:pt x="44983" y="0"/>
                  </a:lnTo>
                  <a:lnTo>
                    <a:pt x="1096390" y="0"/>
                  </a:lnTo>
                  <a:lnTo>
                    <a:pt x="1113903" y="3535"/>
                  </a:lnTo>
                  <a:lnTo>
                    <a:pt x="1128204" y="13175"/>
                  </a:lnTo>
                  <a:lnTo>
                    <a:pt x="1137845" y="27473"/>
                  </a:lnTo>
                  <a:lnTo>
                    <a:pt x="1141380" y="44983"/>
                  </a:lnTo>
                  <a:lnTo>
                    <a:pt x="1141380" y="224915"/>
                  </a:lnTo>
                  <a:lnTo>
                    <a:pt x="1137845" y="242424"/>
                  </a:lnTo>
                  <a:lnTo>
                    <a:pt x="1128204" y="256723"/>
                  </a:lnTo>
                  <a:lnTo>
                    <a:pt x="1113903" y="266364"/>
                  </a:lnTo>
                  <a:lnTo>
                    <a:pt x="1096390" y="269899"/>
                  </a:lnTo>
                  <a:lnTo>
                    <a:pt x="44983" y="269899"/>
                  </a:lnTo>
                  <a:lnTo>
                    <a:pt x="27473" y="266364"/>
                  </a:lnTo>
                  <a:lnTo>
                    <a:pt x="13175" y="256723"/>
                  </a:lnTo>
                  <a:lnTo>
                    <a:pt x="3535" y="242424"/>
                  </a:lnTo>
                  <a:lnTo>
                    <a:pt x="0" y="224915"/>
                  </a:lnTo>
                  <a:lnTo>
                    <a:pt x="0" y="4498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5285" y="54355"/>
            <a:ext cx="21958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7990" algn="l"/>
              </a:tabLst>
            </a:pPr>
            <a:r>
              <a:rPr dirty="0" sz="3600" spc="-50" b="0">
                <a:solidFill>
                  <a:srgbClr val="FFA50A"/>
                </a:solidFill>
                <a:latin typeface="Comic Sans MS"/>
                <a:cs typeface="Comic Sans MS"/>
              </a:rPr>
              <a:t>7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	</a:t>
            </a:r>
            <a:r>
              <a:rPr dirty="0" sz="3600" spc="-10" b="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86121" y="1187197"/>
            <a:ext cx="5975985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100"/>
              </a:spcBef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FFA50A"/>
                </a:solidFill>
                <a:latin typeface="Comic Sans MS"/>
                <a:cs typeface="Comic Sans MS"/>
              </a:rPr>
              <a:t>Introduction</a:t>
            </a:r>
            <a:r>
              <a:rPr dirty="0" sz="3200" spc="-7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E8F3F2"/>
                </a:solidFill>
                <a:latin typeface="Comic Sans MS"/>
                <a:cs typeface="Comic Sans MS"/>
              </a:rPr>
              <a:t>to</a:t>
            </a:r>
            <a:r>
              <a:rPr dirty="0" sz="3200" spc="-7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02FF00"/>
                </a:solidFill>
                <a:latin typeface="Comic Sans MS"/>
                <a:cs typeface="Comic Sans MS"/>
              </a:rPr>
              <a:t>Pointers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ts val="3815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EE2B28"/>
                </a:solidFill>
                <a:latin typeface="Comic Sans MS"/>
                <a:cs typeface="Comic Sans MS"/>
              </a:rPr>
              <a:t>&amp;</a:t>
            </a:r>
            <a:r>
              <a:rPr dirty="0" sz="3200" spc="-35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2FF00"/>
                </a:solidFill>
                <a:latin typeface="Comic Sans MS"/>
                <a:cs typeface="Comic Sans MS"/>
              </a:rPr>
              <a:t>(Address)</a:t>
            </a:r>
            <a:r>
              <a:rPr dirty="0" sz="32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ts val="3815"/>
              </a:lnSpc>
              <a:buClr>
                <a:srgbClr val="FFA50A"/>
              </a:buClr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EE2B28"/>
                </a:solidFill>
                <a:latin typeface="Comic Sans MS"/>
                <a:cs typeface="Comic Sans MS"/>
              </a:rPr>
              <a:t>*</a:t>
            </a:r>
            <a:r>
              <a:rPr dirty="0" sz="3200" spc="-25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2FF00"/>
                </a:solidFill>
                <a:latin typeface="Comic Sans MS"/>
                <a:cs typeface="Comic Sans MS"/>
              </a:rPr>
              <a:t>(Value</a:t>
            </a:r>
            <a:r>
              <a:rPr dirty="0" sz="32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2FF00"/>
                </a:solidFill>
                <a:latin typeface="Comic Sans MS"/>
                <a:cs typeface="Comic Sans MS"/>
              </a:rPr>
              <a:t>at</a:t>
            </a:r>
            <a:r>
              <a:rPr dirty="0" sz="32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02FF00"/>
                </a:solidFill>
                <a:latin typeface="Comic Sans MS"/>
                <a:cs typeface="Comic Sans MS"/>
              </a:rPr>
              <a:t>address)</a:t>
            </a:r>
            <a:r>
              <a:rPr dirty="0" sz="32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ts val="3815"/>
              </a:lnSpc>
              <a:spcBef>
                <a:spcPts val="75"/>
              </a:spcBef>
              <a:buClr>
                <a:srgbClr val="FFA50A"/>
              </a:buClr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4DDAFF"/>
                </a:solidFill>
                <a:latin typeface="Comic Sans MS"/>
                <a:cs typeface="Comic Sans MS"/>
              </a:rPr>
              <a:t>Pointer</a:t>
            </a:r>
            <a:r>
              <a:rPr dirty="0" sz="3200" spc="-6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ts val="3804"/>
              </a:lnSpc>
              <a:buClr>
                <a:srgbClr val="FFA50A"/>
              </a:buClr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02FF00"/>
                </a:solidFill>
                <a:latin typeface="Comic Sans MS"/>
                <a:cs typeface="Comic Sans MS"/>
              </a:rPr>
              <a:t>Pointer</a:t>
            </a:r>
            <a:r>
              <a:rPr dirty="0" sz="32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dirty="0" sz="32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3200" spc="-3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FFA50A"/>
                </a:solidFill>
                <a:latin typeface="Comic Sans MS"/>
                <a:cs typeface="Comic Sans MS"/>
              </a:rPr>
              <a:t>Pointer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ts val="3829"/>
              </a:lnSpc>
              <a:buClr>
                <a:srgbClr val="FFA50A"/>
              </a:buClr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EE2B28"/>
                </a:solidFill>
                <a:latin typeface="Comic Sans MS"/>
                <a:cs typeface="Comic Sans MS"/>
              </a:rPr>
              <a:t>Call</a:t>
            </a:r>
            <a:r>
              <a:rPr dirty="0" sz="3200" spc="-15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3200">
                <a:solidFill>
                  <a:srgbClr val="FFFFFF"/>
                </a:solidFill>
                <a:latin typeface="Comic Sans MS"/>
                <a:cs typeface="Comic Sans MS"/>
              </a:rPr>
              <a:t>By</a:t>
            </a:r>
            <a:r>
              <a:rPr dirty="0" sz="32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4DDAFF"/>
                </a:solidFill>
                <a:latin typeface="Comic Sans MS"/>
                <a:cs typeface="Comic Sans MS"/>
              </a:rPr>
              <a:t>Reference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814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7.1</a:t>
            </a:r>
            <a:r>
              <a:rPr dirty="0" sz="3900" spc="-8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Introduction</a:t>
            </a:r>
            <a:r>
              <a:rPr dirty="0" sz="40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to</a:t>
            </a:r>
            <a:r>
              <a:rPr dirty="0" sz="4000" spc="-7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Pointers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91429" y="3812540"/>
            <a:ext cx="6610984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71550" marR="5080" indent="-959485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Address</a:t>
            </a:r>
            <a:r>
              <a:rPr dirty="0" sz="2400" spc="-9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Storage:</a:t>
            </a:r>
            <a:r>
              <a:rPr dirty="0" sz="2400" spc="-1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Pointers</a:t>
            </a:r>
            <a:r>
              <a:rPr dirty="0" sz="24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store</a:t>
            </a:r>
            <a:r>
              <a:rPr dirty="0" sz="2400" spc="-8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memory</a:t>
            </a:r>
            <a:r>
              <a:rPr dirty="0" sz="2400" spc="-9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addresses</a:t>
            </a:r>
            <a:r>
              <a:rPr dirty="0" sz="2400" spc="-10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4DDAFF"/>
                </a:solidFill>
                <a:latin typeface="Calibri"/>
                <a:cs typeface="Calibri"/>
              </a:rPr>
              <a:t>other</a:t>
            </a:r>
            <a:r>
              <a:rPr dirty="0" sz="2400" spc="-9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DDAFF"/>
                </a:solidFill>
                <a:latin typeface="Calibri"/>
                <a:cs typeface="Calibri"/>
              </a:rPr>
              <a:t>variables</a:t>
            </a:r>
            <a:r>
              <a:rPr dirty="0" sz="2400" spc="-8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rather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24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itself.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590" y="1050556"/>
            <a:ext cx="3803307" cy="126226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100" y="981760"/>
            <a:ext cx="4435259" cy="2518651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1612" y="-11685"/>
            <a:ext cx="61029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0965" algn="l"/>
                <a:tab pos="3881120" algn="l"/>
              </a:tabLst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7.2</a:t>
            </a:r>
            <a:r>
              <a:rPr dirty="0" sz="3900" spc="-1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50" b="0">
                <a:solidFill>
                  <a:srgbClr val="EE2B28"/>
                </a:solidFill>
                <a:latin typeface="Comic Sans MS"/>
                <a:cs typeface="Comic Sans MS"/>
              </a:rPr>
              <a:t>&amp;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	</a:t>
            </a:r>
            <a:r>
              <a:rPr dirty="0" sz="4000" spc="-10" b="0">
                <a:latin typeface="Comic Sans MS"/>
                <a:cs typeface="Comic Sans MS"/>
              </a:rPr>
              <a:t>(Address)</a:t>
            </a:r>
            <a:r>
              <a:rPr dirty="0" sz="4000" b="0">
                <a:latin typeface="Comic Sans MS"/>
                <a:cs typeface="Comic Sans MS"/>
              </a:rPr>
              <a:t>	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52092" y="4056379"/>
            <a:ext cx="561340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531620" marR="5080" indent="-1519555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Address</a:t>
            </a:r>
            <a:r>
              <a:rPr dirty="0" sz="24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Operator:</a:t>
            </a:r>
            <a:r>
              <a:rPr dirty="0" sz="24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ampersand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EE2B28"/>
                </a:solidFill>
                <a:latin typeface="Calibri"/>
                <a:cs typeface="Calibri"/>
              </a:rPr>
              <a:t>&amp;</a:t>
            </a:r>
            <a:r>
              <a:rPr dirty="0" sz="2400" spc="-6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gets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address</a:t>
            </a:r>
            <a:r>
              <a:rPr dirty="0" sz="24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24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24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variable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400" y="1025385"/>
            <a:ext cx="4562678" cy="275148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28590" y="1050556"/>
            <a:ext cx="3803307" cy="126226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5692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7.3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*</a:t>
            </a:r>
            <a:r>
              <a:rPr dirty="0" sz="4000" spc="-40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(Value</a:t>
            </a:r>
            <a:r>
              <a:rPr dirty="0" sz="4000" spc="-55" b="0"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at</a:t>
            </a:r>
            <a:r>
              <a:rPr dirty="0" sz="4000" spc="-50" b="0"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address)</a:t>
            </a:r>
            <a:r>
              <a:rPr dirty="0" sz="4000" spc="-50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2452" y="4101084"/>
            <a:ext cx="642366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2640" marR="5080" indent="-79057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EE2B28"/>
                </a:solidFill>
                <a:latin typeface="Calibri"/>
                <a:cs typeface="Calibri"/>
              </a:rPr>
              <a:t>*</a:t>
            </a:r>
            <a:r>
              <a:rPr dirty="0" sz="2000" spc="-4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EE2B28"/>
                </a:solidFill>
                <a:latin typeface="Calibri"/>
                <a:cs typeface="Calibri"/>
              </a:rPr>
              <a:t>Operator</a:t>
            </a:r>
            <a:r>
              <a:rPr dirty="0" sz="2000" spc="-4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2FF00"/>
                </a:solidFill>
                <a:latin typeface="Calibri"/>
                <a:cs typeface="Calibri"/>
              </a:rPr>
              <a:t>Value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at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address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operator.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operator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get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from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particular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address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556" y="1007986"/>
            <a:ext cx="3947833" cy="28480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28590" y="1050556"/>
            <a:ext cx="3803307" cy="126226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4909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7.4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Pointer</a:t>
            </a:r>
            <a:r>
              <a:rPr dirty="0" sz="4000" spc="-4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30878" y="3910076"/>
            <a:ext cx="47148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610870" marR="5080" indent="-598805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Declared</a:t>
            </a:r>
            <a:r>
              <a:rPr dirty="0" sz="24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asterisk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EE2B28"/>
                </a:solidFill>
                <a:latin typeface="Calibri"/>
                <a:cs typeface="Calibri"/>
              </a:rPr>
              <a:t>*</a:t>
            </a:r>
            <a:r>
              <a:rPr dirty="0" sz="2400" spc="-6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alibri"/>
                <a:cs typeface="Calibri"/>
              </a:rPr>
              <a:t>before</a:t>
            </a:r>
            <a:r>
              <a:rPr dirty="0" sz="24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4DDAFF"/>
                </a:solidFill>
                <a:latin typeface="Calibri"/>
                <a:cs typeface="Calibri"/>
              </a:rPr>
              <a:t>the </a:t>
            </a:r>
            <a:r>
              <a:rPr dirty="0" sz="2400">
                <a:solidFill>
                  <a:srgbClr val="4DDAFF"/>
                </a:solidFill>
                <a:latin typeface="Calibri"/>
                <a:cs typeface="Calibri"/>
              </a:rPr>
              <a:t>variable</a:t>
            </a:r>
            <a:r>
              <a:rPr dirty="0" sz="24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DDAFF"/>
                </a:solidFill>
                <a:latin typeface="Calibri"/>
                <a:cs typeface="Calibri"/>
              </a:rPr>
              <a:t>name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24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*ptr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905" y="1133932"/>
            <a:ext cx="4767193" cy="198301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2284" y="1005344"/>
            <a:ext cx="3306305" cy="253969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4909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7.4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Pointer</a:t>
            </a:r>
            <a:r>
              <a:rPr dirty="0" sz="4000" spc="-4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91902" y="933500"/>
            <a:ext cx="8971280" cy="4143375"/>
            <a:chOff x="91902" y="933500"/>
            <a:chExt cx="8971280" cy="414337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0294" y="933500"/>
              <a:ext cx="4212818" cy="22337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02" y="933500"/>
              <a:ext cx="4758393" cy="4142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243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7.5</a:t>
            </a:r>
            <a:r>
              <a:rPr dirty="0" sz="39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Pointer</a:t>
            </a:r>
            <a:r>
              <a:rPr dirty="0" sz="4000" spc="-2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dirty="0" sz="4000" spc="-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4000" spc="-2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Pointer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68522" y="3663188"/>
            <a:ext cx="540258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pointer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pointer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stores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address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another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pointer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allowing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indirect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access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the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variable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913" y="1001001"/>
            <a:ext cx="5936971" cy="229096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243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7.5</a:t>
            </a:r>
            <a:r>
              <a:rPr dirty="0" sz="39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Pointer</a:t>
            </a:r>
            <a:r>
              <a:rPr dirty="0" sz="4000" spc="-2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dirty="0" sz="4000" spc="-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4000" spc="-2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Pointer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0180" y="1616764"/>
            <a:ext cx="2587485" cy="32343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102" y="902208"/>
            <a:ext cx="3615459" cy="4136332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0864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7.6</a:t>
            </a:r>
            <a:r>
              <a:rPr dirty="0" sz="39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Call</a:t>
            </a:r>
            <a:r>
              <a:rPr dirty="0" sz="4000" spc="-25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By</a:t>
            </a:r>
            <a:r>
              <a:rPr dirty="0" sz="4000" spc="-3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Reference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756734" y="973328"/>
            <a:ext cx="4203065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marR="508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Direct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Access: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reference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passes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address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allowing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modify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500">
              <a:latin typeface="Calibri"/>
              <a:cs typeface="Calibri"/>
            </a:endParaRPr>
          </a:p>
          <a:p>
            <a:pPr marL="280035" marR="32448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Pointers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in</a:t>
            </a:r>
            <a:r>
              <a:rPr dirty="0" sz="15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C: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Implemented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pointers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500">
              <a:latin typeface="Calibri"/>
              <a:cs typeface="Calibri"/>
            </a:endParaRPr>
          </a:p>
          <a:p>
            <a:pPr marL="280035" marR="255904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Efficiency: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Avoids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copying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large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structures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saving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1500">
              <a:latin typeface="Calibri"/>
              <a:cs typeface="Calibri"/>
            </a:endParaRPr>
          </a:p>
          <a:p>
            <a:pPr marL="280035" marR="6350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Multiple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Returns: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via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out-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parameters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80035" marR="18605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Risk: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unintended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side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effects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carefully.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97" y="908240"/>
            <a:ext cx="4479402" cy="299223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97" y="4005435"/>
            <a:ext cx="4479402" cy="9728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711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Adding</a:t>
            </a:r>
            <a:r>
              <a:rPr dirty="0" sz="3900" spc="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20" b="0">
                <a:latin typeface="Comic Sans MS"/>
                <a:cs typeface="Comic Sans MS"/>
              </a:rPr>
              <a:t>Path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066" y="147954"/>
            <a:ext cx="1449120" cy="144910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70482" y="933500"/>
            <a:ext cx="4354195" cy="4105275"/>
            <a:chOff x="170482" y="933500"/>
            <a:chExt cx="4354195" cy="410527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82" y="933500"/>
              <a:ext cx="4353829" cy="410504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035249" y="2655519"/>
              <a:ext cx="660400" cy="244475"/>
            </a:xfrm>
            <a:custGeom>
              <a:avLst/>
              <a:gdLst/>
              <a:ahLst/>
              <a:cxnLst/>
              <a:rect l="l" t="t" r="r" b="b"/>
              <a:pathLst>
                <a:path w="660400" h="244475">
                  <a:moveTo>
                    <a:pt x="0" y="40710"/>
                  </a:moveTo>
                  <a:lnTo>
                    <a:pt x="3199" y="24863"/>
                  </a:lnTo>
                  <a:lnTo>
                    <a:pt x="11923" y="11923"/>
                  </a:lnTo>
                  <a:lnTo>
                    <a:pt x="24863" y="3199"/>
                  </a:lnTo>
                  <a:lnTo>
                    <a:pt x="40709" y="0"/>
                  </a:lnTo>
                  <a:lnTo>
                    <a:pt x="619217" y="0"/>
                  </a:lnTo>
                  <a:lnTo>
                    <a:pt x="635063" y="3199"/>
                  </a:lnTo>
                  <a:lnTo>
                    <a:pt x="648003" y="11923"/>
                  </a:lnTo>
                  <a:lnTo>
                    <a:pt x="656728" y="24863"/>
                  </a:lnTo>
                  <a:lnTo>
                    <a:pt x="659927" y="40710"/>
                  </a:lnTo>
                  <a:lnTo>
                    <a:pt x="659927" y="203547"/>
                  </a:lnTo>
                  <a:lnTo>
                    <a:pt x="656728" y="219393"/>
                  </a:lnTo>
                  <a:lnTo>
                    <a:pt x="648003" y="232333"/>
                  </a:lnTo>
                  <a:lnTo>
                    <a:pt x="635063" y="241057"/>
                  </a:lnTo>
                  <a:lnTo>
                    <a:pt x="619217" y="244257"/>
                  </a:lnTo>
                  <a:lnTo>
                    <a:pt x="40709" y="244257"/>
                  </a:lnTo>
                  <a:lnTo>
                    <a:pt x="24863" y="241057"/>
                  </a:lnTo>
                  <a:lnTo>
                    <a:pt x="11923" y="232333"/>
                  </a:lnTo>
                  <a:lnTo>
                    <a:pt x="3199" y="219393"/>
                  </a:lnTo>
                  <a:lnTo>
                    <a:pt x="0" y="203547"/>
                  </a:lnTo>
                  <a:lnTo>
                    <a:pt x="0" y="4071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6122" y="1198370"/>
            <a:ext cx="5269865" cy="3006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ts val="3335"/>
              </a:lnSpc>
              <a:spcBef>
                <a:spcPts val="100"/>
              </a:spcBef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Introduction</a:t>
            </a:r>
            <a:r>
              <a:rPr dirty="0" sz="2800" spc="-7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E8F3F2"/>
                </a:solidFill>
                <a:latin typeface="Comic Sans MS"/>
                <a:cs typeface="Comic Sans MS"/>
              </a:rPr>
              <a:t>to</a:t>
            </a:r>
            <a:r>
              <a:rPr dirty="0" sz="2800" spc="-6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Pointers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EE2B28"/>
                </a:solidFill>
                <a:latin typeface="Comic Sans MS"/>
                <a:cs typeface="Comic Sans MS"/>
              </a:rPr>
              <a:t>&amp;</a:t>
            </a:r>
            <a:r>
              <a:rPr dirty="0" sz="2800" spc="-6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(Address)</a:t>
            </a:r>
            <a:r>
              <a:rPr dirty="0" sz="28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EE2B28"/>
                </a:solidFill>
                <a:latin typeface="Comic Sans MS"/>
                <a:cs typeface="Comic Sans MS"/>
              </a:rPr>
              <a:t>*</a:t>
            </a:r>
            <a:r>
              <a:rPr dirty="0" sz="2800" spc="-55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(Value</a:t>
            </a:r>
            <a:r>
              <a:rPr dirty="0" sz="28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at</a:t>
            </a:r>
            <a:r>
              <a:rPr dirty="0"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address)</a:t>
            </a:r>
            <a:r>
              <a:rPr dirty="0"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4DDAFF"/>
                </a:solidFill>
                <a:latin typeface="Comic Sans MS"/>
                <a:cs typeface="Comic Sans MS"/>
              </a:rPr>
              <a:t>Pointer</a:t>
            </a:r>
            <a:r>
              <a:rPr dirty="0" sz="2800" spc="-7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Pointer</a:t>
            </a:r>
            <a:r>
              <a:rPr dirty="0"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dirty="0" sz="2800" spc="-3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2800" spc="-3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Pointer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Pointer</a:t>
            </a:r>
            <a:r>
              <a:rPr dirty="0" sz="28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Arithmetic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EE2B28"/>
                </a:solidFill>
                <a:latin typeface="Comic Sans MS"/>
                <a:cs typeface="Comic Sans MS"/>
              </a:rPr>
              <a:t>Call</a:t>
            </a:r>
            <a:r>
              <a:rPr dirty="0" sz="2800" spc="-45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By</a:t>
            </a:r>
            <a:r>
              <a:rPr dirty="0" sz="2800" spc="-3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4DDAFF"/>
                </a:solidFill>
                <a:latin typeface="Comic Sans MS"/>
                <a:cs typeface="Comic Sans MS"/>
              </a:rPr>
              <a:t>Reference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5357" y="1442211"/>
            <a:ext cx="5998210" cy="2466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 startAt="59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declares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integer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variable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pointer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it.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Assign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value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print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it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pointer.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95"/>
              </a:lnSpc>
              <a:buAutoNum type="arabicPeriod" startAt="59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an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integer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variable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  <a:spcBef>
                <a:spcPts val="7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*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operator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5600" marR="192405" indent="-342900">
              <a:lnSpc>
                <a:spcPts val="1900"/>
              </a:lnSpc>
              <a:spcBef>
                <a:spcPts val="70"/>
              </a:spcBef>
              <a:buAutoNum type="arabicPeriod" startAt="61"/>
              <a:tabLst>
                <a:tab pos="35560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Declare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pointer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char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use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read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print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character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entered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by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user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5600" marR="10160" indent="-342900">
              <a:lnSpc>
                <a:spcPts val="1900"/>
              </a:lnSpc>
              <a:spcBef>
                <a:spcPts val="15"/>
              </a:spcBef>
              <a:buAutoNum type="arabicPeriod" startAt="61"/>
              <a:tabLst>
                <a:tab pos="35560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Implement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void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minmax(int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*a,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*b,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*min,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*max)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integer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pointers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assigns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the</a:t>
            </a:r>
            <a:endParaRPr sz="1600">
              <a:latin typeface="Calibri"/>
              <a:cs typeface="Calibri"/>
            </a:endParaRPr>
          </a:p>
          <a:p>
            <a:pPr marL="355600" marR="421005">
              <a:lnSpc>
                <a:spcPts val="1900"/>
              </a:lnSpc>
              <a:spcBef>
                <a:spcPts val="90"/>
              </a:spcBef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smaller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min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reference.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105918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8</a:t>
            </a:r>
            <a:r>
              <a:rPr dirty="0" sz="36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Data</a:t>
            </a:r>
            <a:r>
              <a:rPr dirty="0" sz="3600" spc="-65" b="0"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Types</a:t>
            </a:r>
            <a:r>
              <a:rPr dirty="0" sz="3600" spc="-70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dirty="0" sz="3600" spc="-6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EE2B28"/>
                </a:solidFill>
                <a:latin typeface="Comic Sans MS"/>
                <a:cs typeface="Comic Sans MS"/>
              </a:rPr>
              <a:t>Storage</a:t>
            </a:r>
            <a:r>
              <a:rPr dirty="0" sz="3600" spc="-50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EE2B28"/>
                </a:solidFill>
                <a:latin typeface="Comic Sans MS"/>
                <a:cs typeface="Comic Sans MS"/>
              </a:rPr>
              <a:t>Classes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86122" y="1198370"/>
            <a:ext cx="4631055" cy="3436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 spc="-20">
                <a:solidFill>
                  <a:srgbClr val="02FF00"/>
                </a:solidFill>
                <a:latin typeface="Comic Sans MS"/>
                <a:cs typeface="Comic Sans MS"/>
              </a:rPr>
              <a:t>Long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Signed</a:t>
            </a:r>
            <a:r>
              <a:rPr dirty="0" sz="28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dirty="0" sz="2800" spc="-5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Unsigned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spcBef>
                <a:spcPts val="25"/>
              </a:spcBef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8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are</a:t>
            </a:r>
            <a:r>
              <a:rPr dirty="0" sz="2800" spc="-5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EE2B28"/>
                </a:solidFill>
                <a:latin typeface="Comic Sans MS"/>
                <a:cs typeface="Comic Sans MS"/>
              </a:rPr>
              <a:t>Storage</a:t>
            </a:r>
            <a:r>
              <a:rPr dirty="0" sz="2800" spc="-6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EE2B28"/>
                </a:solidFill>
                <a:latin typeface="Comic Sans MS"/>
                <a:cs typeface="Comic Sans MS"/>
              </a:rPr>
              <a:t>Classes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 spc="-10">
                <a:solidFill>
                  <a:srgbClr val="4DDAFF"/>
                </a:solidFill>
                <a:latin typeface="Comic Sans MS"/>
                <a:cs typeface="Comic Sans MS"/>
              </a:rPr>
              <a:t>Automatic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Register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spcBef>
                <a:spcPts val="50"/>
              </a:spcBef>
              <a:buSzPct val="64285"/>
              <a:buAutoNum type="arabicPeriod"/>
              <a:tabLst>
                <a:tab pos="274955" algn="l"/>
              </a:tabLst>
            </a:pP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Static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 spc="-10">
                <a:solidFill>
                  <a:srgbClr val="4DDAFF"/>
                </a:solidFill>
                <a:latin typeface="Comic Sans MS"/>
                <a:cs typeface="Comic Sans MS"/>
              </a:rPr>
              <a:t>External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Usage</a:t>
            </a:r>
            <a:r>
              <a:rPr dirty="0" sz="2800" spc="-7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800" spc="-7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Storage</a:t>
            </a:r>
            <a:r>
              <a:rPr dirty="0" sz="28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Classes</a:t>
            </a:r>
            <a:endParaRPr sz="28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3789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8.1</a:t>
            </a:r>
            <a:r>
              <a:rPr dirty="0" sz="3900" spc="-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latin typeface="Comic Sans MS"/>
                <a:cs typeface="Comic Sans MS"/>
              </a:rPr>
              <a:t>Long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908513" y="948944"/>
            <a:ext cx="4982845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" marR="6096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067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Size: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64-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bits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on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64-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bit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systems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32-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bits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on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32-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bit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systems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79400" marR="233679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Range: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hold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larger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values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extended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arithmetic</a:t>
            </a:r>
            <a:r>
              <a:rPr dirty="0" sz="1500" spc="-7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precision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AutoNum type="arabicPeriod"/>
              <a:tabLst>
                <a:tab pos="28003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Suffix: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Denoted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suffix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literals,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e.g.,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100L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79400" marR="335915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Types: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long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long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variant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integers,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at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least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64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bits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79400" marR="5080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Standard: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Size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guaranteed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at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least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32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bits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269" y="4123681"/>
            <a:ext cx="3710517" cy="83131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269" y="908240"/>
            <a:ext cx="3710517" cy="3155666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979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8.2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Signed</a:t>
            </a:r>
            <a:r>
              <a:rPr dirty="0" sz="4000" spc="-50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dirty="0" sz="4000" spc="-5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Unsigned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9207" y="3015488"/>
            <a:ext cx="6008370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marR="16383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Signed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int: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represent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both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positive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negative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numbers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including 	zero.</a:t>
            </a:r>
            <a:endParaRPr sz="1500">
              <a:latin typeface="Calibri"/>
              <a:cs typeface="Calibri"/>
            </a:endParaRPr>
          </a:p>
          <a:p>
            <a:pPr marL="280035" marR="33591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Unsigned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int: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only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represent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non-negative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numbers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doubling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maximum</a:t>
            </a:r>
            <a:r>
              <a:rPr dirty="0" sz="15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positive</a:t>
            </a:r>
            <a:r>
              <a:rPr dirty="0" sz="15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5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signed.</a:t>
            </a:r>
            <a:endParaRPr sz="1500">
              <a:latin typeface="Calibri"/>
              <a:cs typeface="Calibri"/>
            </a:endParaRPr>
          </a:p>
          <a:p>
            <a:pPr marL="280035" marR="508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Range: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Signed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range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roughly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2^31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2^31-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1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unsigned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0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2^32-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1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32-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endParaRPr sz="15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AutoNum type="arabicPeriod"/>
              <a:tabLst>
                <a:tab pos="28003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Overflow: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Unsigned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ints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wrap</a:t>
            </a:r>
            <a:r>
              <a:rPr dirty="0" sz="15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around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overflow.</a:t>
            </a:r>
            <a:endParaRPr sz="1500">
              <a:latin typeface="Calibri"/>
              <a:cs typeface="Calibri"/>
            </a:endParaRPr>
          </a:p>
          <a:p>
            <a:pPr marL="280035" marR="17970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Usage: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unsigned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countable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quantities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where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negative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values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don't</a:t>
            </a:r>
            <a:r>
              <a:rPr dirty="0" sz="15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make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sense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931" y="994181"/>
            <a:ext cx="4234068" cy="2008657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979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8.2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Signed</a:t>
            </a:r>
            <a:r>
              <a:rPr dirty="0" sz="4000" spc="-50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dirty="0" sz="4000" spc="-5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Unsigned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9633" y="908240"/>
            <a:ext cx="6155690" cy="4182745"/>
            <a:chOff x="59633" y="908240"/>
            <a:chExt cx="6155690" cy="418274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33" y="4284426"/>
              <a:ext cx="4976190" cy="8063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33" y="908240"/>
              <a:ext cx="6155631" cy="3343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39469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8.3</a:t>
            </a:r>
            <a:r>
              <a:rPr dirty="0" sz="3900" spc="-8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40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are</a:t>
            </a:r>
            <a:r>
              <a:rPr dirty="0" sz="4000" spc="-8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Storage</a:t>
            </a:r>
            <a:r>
              <a:rPr dirty="0" sz="4000" spc="-80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EE2B28"/>
                </a:solidFill>
                <a:latin typeface="Comic Sans MS"/>
                <a:cs typeface="Comic Sans MS"/>
              </a:rPr>
              <a:t>Classes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725" y="3457447"/>
            <a:ext cx="5930265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" marR="508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067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Lifetime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Management: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determine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lifetime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scope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duration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variables.</a:t>
            </a:r>
            <a:endParaRPr sz="1500">
              <a:latin typeface="Calibri"/>
              <a:cs typeface="Calibri"/>
            </a:endParaRPr>
          </a:p>
          <a:p>
            <a:pPr marL="279400" marR="88265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Scope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Control: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Dictate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where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variable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can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be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accessed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function/block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throughout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program.</a:t>
            </a:r>
            <a:endParaRPr sz="1500">
              <a:latin typeface="Calibri"/>
              <a:cs typeface="Calibri"/>
            </a:endParaRPr>
          </a:p>
          <a:p>
            <a:pPr marL="279400" marR="128270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Location: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Influence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where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variable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stored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stack,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heap,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segment.</a:t>
            </a:r>
            <a:endParaRPr sz="15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AutoNum type="arabicPeriod"/>
              <a:tabLst>
                <a:tab pos="28003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Initialization: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default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initial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values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zero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variables.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65042" y="883250"/>
            <a:ext cx="5665470" cy="2534920"/>
            <a:chOff x="265042" y="883250"/>
            <a:chExt cx="5665470" cy="253492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042" y="883250"/>
              <a:ext cx="5665298" cy="25345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615" y="1688592"/>
              <a:ext cx="1903387" cy="401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8.4</a:t>
            </a:r>
            <a:r>
              <a:rPr dirty="0" sz="3900" spc="-1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Automatic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942268" y="1055623"/>
            <a:ext cx="3784600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marR="56515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130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Default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Class: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auto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by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default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specifier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provided.</a:t>
            </a:r>
            <a:endParaRPr sz="1500">
              <a:latin typeface="Calibri"/>
              <a:cs typeface="Calibri"/>
            </a:endParaRPr>
          </a:p>
          <a:p>
            <a:pPr marL="280035" marR="30797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Stack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Storage: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typically 	stored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on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stack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80035" marR="508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Scope: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local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block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defined.</a:t>
            </a:r>
            <a:endParaRPr sz="1500">
              <a:latin typeface="Calibri"/>
              <a:cs typeface="Calibri"/>
            </a:endParaRPr>
          </a:p>
          <a:p>
            <a:pPr marL="280035" marR="9461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No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Initial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Value: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undefined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initial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explicitly</a:t>
            </a:r>
            <a:r>
              <a:rPr dirty="0" sz="1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initialized.</a:t>
            </a:r>
            <a:endParaRPr sz="1500">
              <a:latin typeface="Calibri"/>
              <a:cs typeface="Calibri"/>
            </a:endParaRPr>
          </a:p>
          <a:p>
            <a:pPr marL="280035" marR="8890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Lifetime: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Created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when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block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entered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destroyed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when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it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exited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17" y="3253701"/>
            <a:ext cx="4692815" cy="100741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017" y="989571"/>
            <a:ext cx="4692815" cy="2167013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2989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8.5</a:t>
            </a:r>
            <a:r>
              <a:rPr dirty="0" sz="3900" spc="-1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Register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6464" rIns="0" bIns="0" rtlCol="0" vert="horz">
            <a:spAutoFit/>
          </a:bodyPr>
          <a:lstStyle/>
          <a:p>
            <a:pPr marL="4762500" marR="508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3770" algn="l"/>
              </a:tabLst>
            </a:pPr>
            <a:r>
              <a:rPr dirty="0">
                <a:solidFill>
                  <a:srgbClr val="FFA50A"/>
                </a:solidFill>
              </a:rPr>
              <a:t>CPU</a:t>
            </a:r>
            <a:r>
              <a:rPr dirty="0" spc="-35">
                <a:solidFill>
                  <a:srgbClr val="FFA50A"/>
                </a:solidFill>
              </a:rPr>
              <a:t> </a:t>
            </a:r>
            <a:r>
              <a:rPr dirty="0" spc="-10">
                <a:solidFill>
                  <a:srgbClr val="FFA50A"/>
                </a:solidFill>
              </a:rPr>
              <a:t>Register:</a:t>
            </a:r>
            <a:r>
              <a:rPr dirty="0" spc="-3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EE2B28"/>
                </a:solidFill>
              </a:rPr>
              <a:t>Hints</a:t>
            </a:r>
            <a:r>
              <a:rPr dirty="0" spc="-30">
                <a:solidFill>
                  <a:srgbClr val="EE2B28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the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compiler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that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the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variable </a:t>
            </a:r>
            <a:r>
              <a:rPr dirty="0" spc="-10">
                <a:solidFill>
                  <a:srgbClr val="FFFFFF"/>
                </a:solidFill>
              </a:rPr>
              <a:t>	</a:t>
            </a:r>
            <a:r>
              <a:rPr dirty="0"/>
              <a:t>should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-25"/>
              <a:t> </a:t>
            </a:r>
            <a:r>
              <a:rPr dirty="0" spc="-10"/>
              <a:t>stored</a:t>
            </a:r>
            <a:r>
              <a:rPr dirty="0" spc="-30"/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/>
              <a:t>CPU</a:t>
            </a:r>
            <a:r>
              <a:rPr dirty="0" spc="-25"/>
              <a:t> </a:t>
            </a:r>
            <a:r>
              <a:rPr dirty="0" spc="-10"/>
              <a:t>register</a:t>
            </a:r>
            <a:r>
              <a:rPr dirty="0" spc="-30"/>
              <a:t> </a:t>
            </a:r>
            <a:r>
              <a:rPr dirty="0">
                <a:solidFill>
                  <a:srgbClr val="FFFFFF"/>
                </a:solidFill>
              </a:rPr>
              <a:t>for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faster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access.</a:t>
            </a:r>
          </a:p>
          <a:p>
            <a:pPr marL="4762500" marR="208915" indent="-267335">
              <a:lnSpc>
                <a:spcPct val="100000"/>
              </a:lnSpc>
              <a:buAutoNum type="arabicPeriod"/>
              <a:tabLst>
                <a:tab pos="4763770" algn="l"/>
              </a:tabLst>
            </a:pPr>
            <a:r>
              <a:rPr dirty="0">
                <a:solidFill>
                  <a:srgbClr val="FFA50A"/>
                </a:solidFill>
              </a:rPr>
              <a:t>Limited</a:t>
            </a:r>
            <a:r>
              <a:rPr dirty="0" spc="-4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Size:</a:t>
            </a:r>
            <a:r>
              <a:rPr dirty="0" spc="-4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Can</a:t>
            </a:r>
            <a:r>
              <a:rPr dirty="0" spc="-4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only</a:t>
            </a:r>
            <a:r>
              <a:rPr dirty="0" spc="-4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be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applied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dirty="0" spc="-5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variables</a:t>
            </a:r>
            <a:r>
              <a:rPr dirty="0" spc="-40">
                <a:solidFill>
                  <a:srgbClr val="4DDAFF"/>
                </a:solidFill>
              </a:rPr>
              <a:t> </a:t>
            </a:r>
            <a:r>
              <a:rPr dirty="0" spc="-20">
                <a:solidFill>
                  <a:srgbClr val="4DDAFF"/>
                </a:solidFill>
              </a:rPr>
              <a:t>that </a:t>
            </a:r>
            <a:r>
              <a:rPr dirty="0" spc="-20">
                <a:solidFill>
                  <a:srgbClr val="4DDAFF"/>
                </a:solidFill>
              </a:rPr>
              <a:t>	</a:t>
            </a:r>
            <a:r>
              <a:rPr dirty="0">
                <a:solidFill>
                  <a:srgbClr val="4DDAFF"/>
                </a:solidFill>
              </a:rPr>
              <a:t>can</a:t>
            </a:r>
            <a:r>
              <a:rPr dirty="0" spc="-25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fit</a:t>
            </a:r>
            <a:r>
              <a:rPr dirty="0" spc="-25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within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CPU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register.</a:t>
            </a:r>
          </a:p>
          <a:p>
            <a:pPr marL="4762500" marR="23495" indent="-267335">
              <a:lnSpc>
                <a:spcPct val="100000"/>
              </a:lnSpc>
              <a:buAutoNum type="arabicPeriod"/>
              <a:tabLst>
                <a:tab pos="4763770" algn="l"/>
              </a:tabLst>
            </a:pPr>
            <a:r>
              <a:rPr dirty="0">
                <a:solidFill>
                  <a:srgbClr val="FFA50A"/>
                </a:solidFill>
              </a:rPr>
              <a:t>No</a:t>
            </a:r>
            <a:r>
              <a:rPr dirty="0" spc="-4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Memory</a:t>
            </a:r>
            <a:r>
              <a:rPr dirty="0" spc="-4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Address:</a:t>
            </a:r>
            <a:r>
              <a:rPr dirty="0" spc="-40">
                <a:solidFill>
                  <a:srgbClr val="FFA50A"/>
                </a:solidFill>
              </a:rPr>
              <a:t> </a:t>
            </a:r>
            <a:r>
              <a:rPr dirty="0"/>
              <a:t>Cannot</a:t>
            </a:r>
            <a:r>
              <a:rPr dirty="0" spc="-40"/>
              <a:t> </a:t>
            </a:r>
            <a:r>
              <a:rPr dirty="0"/>
              <a:t>use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 spc="-10"/>
              <a:t>address-</a:t>
            </a:r>
            <a:r>
              <a:rPr dirty="0" spc="-25"/>
              <a:t>of </a:t>
            </a:r>
            <a:r>
              <a:rPr dirty="0" spc="-25"/>
              <a:t>	</a:t>
            </a:r>
            <a:r>
              <a:rPr dirty="0" spc="-10"/>
              <a:t>operator</a:t>
            </a:r>
            <a:r>
              <a:rPr dirty="0" spc="-25"/>
              <a:t> </a:t>
            </a:r>
            <a:r>
              <a:rPr dirty="0"/>
              <a:t>(&amp;)</a:t>
            </a:r>
            <a:r>
              <a:rPr dirty="0" spc="-30"/>
              <a:t> </a:t>
            </a:r>
            <a:r>
              <a:rPr dirty="0">
                <a:solidFill>
                  <a:srgbClr val="FFFFFF"/>
                </a:solidFill>
              </a:rPr>
              <a:t>on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register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variable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since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it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might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-25">
                <a:solidFill>
                  <a:srgbClr val="FFFFFF"/>
                </a:solidFill>
              </a:rPr>
              <a:t>not </a:t>
            </a:r>
            <a:r>
              <a:rPr dirty="0" spc="-25">
                <a:solidFill>
                  <a:srgbClr val="FFFFFF"/>
                </a:solidFill>
              </a:rPr>
              <a:t>	</a:t>
            </a:r>
            <a:r>
              <a:rPr dirty="0">
                <a:solidFill>
                  <a:srgbClr val="FFFFFF"/>
                </a:solidFill>
              </a:rPr>
              <a:t>have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</a:t>
            </a:r>
            <a:r>
              <a:rPr dirty="0" spc="-4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memory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address.</a:t>
            </a:r>
          </a:p>
          <a:p>
            <a:pPr marL="4762500" marR="119380" indent="-267335">
              <a:lnSpc>
                <a:spcPct val="100000"/>
              </a:lnSpc>
              <a:buAutoNum type="arabicPeriod"/>
              <a:tabLst>
                <a:tab pos="4763770" algn="l"/>
              </a:tabLst>
            </a:pPr>
            <a:r>
              <a:rPr dirty="0">
                <a:solidFill>
                  <a:srgbClr val="FFA50A"/>
                </a:solidFill>
              </a:rPr>
              <a:t>Function</a:t>
            </a:r>
            <a:r>
              <a:rPr dirty="0" spc="-4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Scope:</a:t>
            </a:r>
            <a:r>
              <a:rPr dirty="0" spc="-4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Local</a:t>
            </a:r>
            <a:r>
              <a:rPr dirty="0" spc="-30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to</a:t>
            </a:r>
            <a:r>
              <a:rPr dirty="0" spc="-45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the</a:t>
            </a:r>
            <a:r>
              <a:rPr dirty="0" spc="-30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function</a:t>
            </a:r>
            <a:r>
              <a:rPr dirty="0" spc="-35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or</a:t>
            </a:r>
            <a:r>
              <a:rPr dirty="0" spc="-35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block</a:t>
            </a:r>
            <a:r>
              <a:rPr dirty="0" spc="-30">
                <a:solidFill>
                  <a:srgbClr val="4DDAFF"/>
                </a:solidFill>
              </a:rPr>
              <a:t> </a:t>
            </a:r>
            <a:r>
              <a:rPr dirty="0" spc="-20">
                <a:solidFill>
                  <a:srgbClr val="4DDAFF"/>
                </a:solidFill>
              </a:rPr>
              <a:t>they </a:t>
            </a:r>
            <a:r>
              <a:rPr dirty="0" spc="-20">
                <a:solidFill>
                  <a:srgbClr val="4DDAFF"/>
                </a:solidFill>
              </a:rPr>
              <a:t>	</a:t>
            </a:r>
            <a:r>
              <a:rPr dirty="0">
                <a:solidFill>
                  <a:srgbClr val="4DDAFF"/>
                </a:solidFill>
              </a:rPr>
              <a:t>are</a:t>
            </a:r>
            <a:r>
              <a:rPr dirty="0" spc="-35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defined</a:t>
            </a:r>
            <a:r>
              <a:rPr dirty="0" spc="-40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in</a:t>
            </a:r>
            <a:r>
              <a:rPr dirty="0">
                <a:solidFill>
                  <a:srgbClr val="FFFFFF"/>
                </a:solidFill>
              </a:rPr>
              <a:t>,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similar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 spc="-20">
                <a:solidFill>
                  <a:srgbClr val="FFFFFF"/>
                </a:solidFill>
              </a:rPr>
              <a:t>auto.</a:t>
            </a:r>
          </a:p>
          <a:p>
            <a:pPr marL="4762500" marR="10795" indent="-267335">
              <a:lnSpc>
                <a:spcPct val="100000"/>
              </a:lnSpc>
              <a:buAutoNum type="arabicPeriod"/>
              <a:tabLst>
                <a:tab pos="4763770" algn="l"/>
              </a:tabLst>
            </a:pPr>
            <a:r>
              <a:rPr dirty="0">
                <a:solidFill>
                  <a:srgbClr val="FFA50A"/>
                </a:solidFill>
              </a:rPr>
              <a:t>Quick</a:t>
            </a:r>
            <a:r>
              <a:rPr dirty="0" spc="-5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Access:</a:t>
            </a:r>
            <a:r>
              <a:rPr dirty="0" spc="-5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Intended</a:t>
            </a:r>
            <a:r>
              <a:rPr dirty="0" spc="-5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for</a:t>
            </a:r>
            <a:r>
              <a:rPr dirty="0" spc="-55">
                <a:solidFill>
                  <a:srgbClr val="FFFFFF"/>
                </a:solidFill>
              </a:rPr>
              <a:t> </a:t>
            </a:r>
            <a:r>
              <a:rPr dirty="0"/>
              <a:t>variables</a:t>
            </a:r>
            <a:r>
              <a:rPr dirty="0" spc="-50"/>
              <a:t> </a:t>
            </a:r>
            <a:r>
              <a:rPr dirty="0"/>
              <a:t>that</a:t>
            </a:r>
            <a:r>
              <a:rPr dirty="0" spc="-55"/>
              <a:t> </a:t>
            </a:r>
            <a:r>
              <a:rPr dirty="0"/>
              <a:t>are</a:t>
            </a:r>
            <a:r>
              <a:rPr dirty="0" spc="-50"/>
              <a:t> </a:t>
            </a:r>
            <a:r>
              <a:rPr dirty="0" spc="-10"/>
              <a:t>heavily </a:t>
            </a:r>
            <a:r>
              <a:rPr dirty="0" spc="-10"/>
              <a:t>	</a:t>
            </a:r>
            <a:r>
              <a:rPr dirty="0"/>
              <a:t>used</a:t>
            </a:r>
            <a:r>
              <a:rPr dirty="0">
                <a:solidFill>
                  <a:srgbClr val="FFFFFF"/>
                </a:solidFill>
              </a:rPr>
              <a:t>,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such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as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counters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in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loops.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86" y="1028865"/>
            <a:ext cx="4432920" cy="22908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43" y="3407384"/>
            <a:ext cx="4439475" cy="14144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711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Adding</a:t>
            </a:r>
            <a:r>
              <a:rPr dirty="0" sz="3900" spc="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20" b="0">
                <a:latin typeface="Comic Sans MS"/>
                <a:cs typeface="Comic Sans MS"/>
              </a:rPr>
              <a:t>Path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066" y="147954"/>
            <a:ext cx="1449120" cy="144910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70482" y="104965"/>
            <a:ext cx="5086985" cy="4942205"/>
            <a:chOff x="170482" y="104965"/>
            <a:chExt cx="5086985" cy="494220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104965"/>
              <a:ext cx="643178" cy="72356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661" y="828535"/>
              <a:ext cx="4424390" cy="421821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371454" y="1151699"/>
              <a:ext cx="866775" cy="360045"/>
            </a:xfrm>
            <a:custGeom>
              <a:avLst/>
              <a:gdLst/>
              <a:ahLst/>
              <a:cxnLst/>
              <a:rect l="l" t="t" r="r" b="b"/>
              <a:pathLst>
                <a:path w="866775" h="360044">
                  <a:moveTo>
                    <a:pt x="0" y="59990"/>
                  </a:moveTo>
                  <a:lnTo>
                    <a:pt x="4714" y="36639"/>
                  </a:lnTo>
                  <a:lnTo>
                    <a:pt x="17570" y="17570"/>
                  </a:lnTo>
                  <a:lnTo>
                    <a:pt x="36639" y="4714"/>
                  </a:lnTo>
                  <a:lnTo>
                    <a:pt x="59990" y="0"/>
                  </a:lnTo>
                  <a:lnTo>
                    <a:pt x="806616" y="0"/>
                  </a:lnTo>
                  <a:lnTo>
                    <a:pt x="829967" y="4714"/>
                  </a:lnTo>
                  <a:lnTo>
                    <a:pt x="849036" y="17570"/>
                  </a:lnTo>
                  <a:lnTo>
                    <a:pt x="861893" y="36639"/>
                  </a:lnTo>
                  <a:lnTo>
                    <a:pt x="866607" y="59990"/>
                  </a:lnTo>
                  <a:lnTo>
                    <a:pt x="866607" y="299947"/>
                  </a:lnTo>
                  <a:lnTo>
                    <a:pt x="861893" y="323298"/>
                  </a:lnTo>
                  <a:lnTo>
                    <a:pt x="849036" y="342367"/>
                  </a:lnTo>
                  <a:lnTo>
                    <a:pt x="829967" y="355223"/>
                  </a:lnTo>
                  <a:lnTo>
                    <a:pt x="806616" y="359938"/>
                  </a:lnTo>
                  <a:lnTo>
                    <a:pt x="59990" y="359938"/>
                  </a:lnTo>
                  <a:lnTo>
                    <a:pt x="36639" y="355223"/>
                  </a:lnTo>
                  <a:lnTo>
                    <a:pt x="17570" y="342367"/>
                  </a:lnTo>
                  <a:lnTo>
                    <a:pt x="4714" y="323298"/>
                  </a:lnTo>
                  <a:lnTo>
                    <a:pt x="0" y="299947"/>
                  </a:lnTo>
                  <a:lnTo>
                    <a:pt x="0" y="5999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9214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8.6</a:t>
            </a:r>
            <a:r>
              <a:rPr dirty="0" sz="3900" spc="-1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Static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120641" y="979423"/>
            <a:ext cx="4779010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marR="28194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130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Persistence:</a:t>
            </a:r>
            <a:r>
              <a:rPr dirty="0" sz="15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dirty="0" sz="1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retain</a:t>
            </a:r>
            <a:r>
              <a:rPr dirty="0" sz="15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their</a:t>
            </a:r>
            <a:r>
              <a:rPr dirty="0" sz="15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value</a:t>
            </a:r>
            <a:r>
              <a:rPr dirty="0" sz="15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between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function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calls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80035" marR="15938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Initialization: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Automatically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initialized</a:t>
            </a:r>
            <a:r>
              <a:rPr dirty="0" sz="1500" spc="-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zero</a:t>
            </a:r>
            <a:r>
              <a:rPr dirty="0" sz="1500" spc="-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if no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initial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provided.</a:t>
            </a:r>
            <a:endParaRPr sz="1500">
              <a:latin typeface="Calibri"/>
              <a:cs typeface="Calibri"/>
            </a:endParaRPr>
          </a:p>
          <a:p>
            <a:pPr marL="280035" marR="13208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Scope: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static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can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be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local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a 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function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scope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if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declared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outside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a 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function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80035" marR="508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Internal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Linkage: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File-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scope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visible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not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externally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80035" marR="16954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Single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Instance: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variable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allocated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once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EE2B28"/>
                </a:solidFill>
                <a:latin typeface="Calibri"/>
                <a:cs typeface="Calibri"/>
              </a:rPr>
              <a:t>not </a:t>
            </a:r>
            <a:r>
              <a:rPr dirty="0" sz="1500" spc="-25">
                <a:solidFill>
                  <a:srgbClr val="EE2B28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EE2B28"/>
                </a:solidFill>
                <a:latin typeface="Calibri"/>
                <a:cs typeface="Calibri"/>
              </a:rPr>
              <a:t>recreated</a:t>
            </a:r>
            <a:r>
              <a:rPr dirty="0" sz="1500" spc="-3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call.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359" y="960831"/>
            <a:ext cx="3712400" cy="309286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418" y="4118630"/>
            <a:ext cx="3732286" cy="812468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1655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8.7</a:t>
            </a:r>
            <a:r>
              <a:rPr dirty="0" sz="3900" spc="-1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External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133887" y="1083055"/>
            <a:ext cx="481139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marR="16383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External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Linkage: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extern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defined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another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or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outside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any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function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allowing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accessed</a:t>
            </a:r>
            <a:r>
              <a:rPr dirty="0" sz="1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1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files.</a:t>
            </a:r>
            <a:endParaRPr sz="1500">
              <a:latin typeface="Calibri"/>
              <a:cs typeface="Calibri"/>
            </a:endParaRPr>
          </a:p>
          <a:p>
            <a:pPr marL="280035" marR="30226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Global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Access: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be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shared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between 	different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files.</a:t>
            </a:r>
            <a:endParaRPr sz="1500">
              <a:latin typeface="Calibri"/>
              <a:cs typeface="Calibri"/>
            </a:endParaRPr>
          </a:p>
          <a:p>
            <a:pPr marL="280035" marR="508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Declaration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vs.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Definition: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extern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declaration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one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file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references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variable's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memory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location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defined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in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another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allocating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1500">
              <a:latin typeface="Calibri"/>
              <a:cs typeface="Calibri"/>
            </a:endParaRPr>
          </a:p>
          <a:p>
            <a:pPr marL="280035" marR="65087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No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Initialization: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Typically,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extern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not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initialized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declaration.</a:t>
            </a:r>
            <a:endParaRPr sz="1500">
              <a:latin typeface="Calibri"/>
              <a:cs typeface="Calibri"/>
            </a:endParaRPr>
          </a:p>
          <a:p>
            <a:pPr marL="280035" marR="49530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Case: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Useful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for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global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accessed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multiple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functions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across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different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files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180" y="2890177"/>
            <a:ext cx="3798697" cy="158785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880" y="1018324"/>
            <a:ext cx="3817301" cy="1782737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137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8.8</a:t>
            </a:r>
            <a:r>
              <a:rPr dirty="0" sz="3900" spc="-9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Usage</a:t>
            </a:r>
            <a:r>
              <a:rPr dirty="0" sz="4000" spc="-8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4000" spc="-7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Storage</a:t>
            </a:r>
            <a:r>
              <a:rPr dirty="0" sz="4000" spc="-85" b="0"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Classes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17" y="1014501"/>
            <a:ext cx="7455789" cy="353762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137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8.8</a:t>
            </a:r>
            <a:r>
              <a:rPr dirty="0" sz="3900" spc="-9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Usage</a:t>
            </a:r>
            <a:r>
              <a:rPr dirty="0" sz="4000" spc="-8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4000" spc="-7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Storage</a:t>
            </a:r>
            <a:r>
              <a:rPr dirty="0" sz="4000" spc="-85" b="0"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Classes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9207" y="973328"/>
            <a:ext cx="6627495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indent="-267335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AutoNum type="arabicPeriod"/>
              <a:tabLst>
                <a:tab pos="280035" algn="l"/>
              </a:tabLst>
            </a:pP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auto</a:t>
            </a:r>
            <a:endParaRPr sz="1500">
              <a:latin typeface="Calibri"/>
              <a:cs typeface="Calibri"/>
            </a:endParaRPr>
          </a:p>
          <a:p>
            <a:pPr lvl="1" marL="414655" indent="-178435">
              <a:lnSpc>
                <a:spcPct val="100000"/>
              </a:lnSpc>
              <a:buClr>
                <a:srgbClr val="FFA50A"/>
              </a:buClr>
              <a:buFont typeface="Arial MT"/>
              <a:buChar char="•"/>
              <a:tabLst>
                <a:tab pos="414655" algn="l"/>
              </a:tabLst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local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variables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within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functions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lvl="1" marL="414655" marR="129539" indent="-178435">
              <a:lnSpc>
                <a:spcPct val="100000"/>
              </a:lnSpc>
              <a:buClr>
                <a:srgbClr val="FFA50A"/>
              </a:buClr>
              <a:buFont typeface="Arial MT"/>
              <a:buChar char="•"/>
              <a:tabLst>
                <a:tab pos="415925" algn="l"/>
              </a:tabLst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accessible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scope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lifetime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block.</a:t>
            </a:r>
            <a:endParaRPr sz="15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Clr>
                <a:srgbClr val="FFA50A"/>
              </a:buClr>
              <a:buAutoNum type="arabicPeriod"/>
              <a:tabLst>
                <a:tab pos="280035" algn="l"/>
              </a:tabLst>
            </a:pP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register</a:t>
            </a:r>
            <a:endParaRPr sz="1500">
              <a:latin typeface="Calibri"/>
              <a:cs typeface="Calibri"/>
            </a:endParaRPr>
          </a:p>
          <a:p>
            <a:pPr lvl="1" marL="414655" marR="270510" indent="-178435">
              <a:lnSpc>
                <a:spcPct val="100000"/>
              </a:lnSpc>
              <a:buClr>
                <a:srgbClr val="FFA50A"/>
              </a:buClr>
              <a:buFont typeface="Arial MT"/>
              <a:buChar char="•"/>
              <a:tabLst>
                <a:tab pos="415925" algn="l"/>
              </a:tabLst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variables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that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are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heavily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used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counters,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hint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compiler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optimize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speed.</a:t>
            </a:r>
            <a:endParaRPr sz="1500">
              <a:latin typeface="Calibri"/>
              <a:cs typeface="Calibri"/>
            </a:endParaRPr>
          </a:p>
          <a:p>
            <a:pPr lvl="1" marL="414655" indent="-178435">
              <a:lnSpc>
                <a:spcPct val="100000"/>
              </a:lnSpc>
              <a:buClr>
                <a:srgbClr val="FFA50A"/>
              </a:buClr>
              <a:buFont typeface="Arial MT"/>
              <a:buChar char="•"/>
              <a:tabLst>
                <a:tab pos="414655" algn="l"/>
              </a:tabLst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mind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D966"/>
                </a:solidFill>
                <a:latin typeface="Calibri"/>
                <a:cs typeface="Calibri"/>
              </a:rPr>
              <a:t>compiler</a:t>
            </a:r>
            <a:r>
              <a:rPr dirty="0" sz="1500" spc="-35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D966"/>
                </a:solidFill>
                <a:latin typeface="Calibri"/>
                <a:cs typeface="Calibri"/>
              </a:rPr>
              <a:t>might</a:t>
            </a:r>
            <a:r>
              <a:rPr dirty="0" sz="1500" spc="-35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D966"/>
                </a:solidFill>
                <a:latin typeface="Calibri"/>
                <a:cs typeface="Calibri"/>
              </a:rPr>
              <a:t>ignore</a:t>
            </a:r>
            <a:r>
              <a:rPr dirty="0" sz="1500" spc="-35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D966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D966"/>
                </a:solidFill>
                <a:latin typeface="Calibri"/>
                <a:cs typeface="Calibri"/>
              </a:rPr>
              <a:t>hint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Clr>
                <a:srgbClr val="FFA50A"/>
              </a:buClr>
              <a:buAutoNum type="arabicPeriod"/>
              <a:tabLst>
                <a:tab pos="280035" algn="l"/>
              </a:tabLst>
            </a:pP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static</a:t>
            </a:r>
            <a:endParaRPr sz="1500">
              <a:latin typeface="Calibri"/>
              <a:cs typeface="Calibri"/>
            </a:endParaRPr>
          </a:p>
          <a:p>
            <a:pPr lvl="1" marL="414655" marR="109220" indent="-178435">
              <a:lnSpc>
                <a:spcPct val="100000"/>
              </a:lnSpc>
              <a:buClr>
                <a:srgbClr val="FFA50A"/>
              </a:buClr>
              <a:buFont typeface="Arial MT"/>
              <a:buChar char="•"/>
              <a:tabLst>
                <a:tab pos="415925" algn="l"/>
              </a:tabLst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local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variables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within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functions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that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you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want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5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retain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their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between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calls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function.</a:t>
            </a:r>
            <a:endParaRPr sz="1500">
              <a:latin typeface="Calibri"/>
              <a:cs typeface="Calibri"/>
            </a:endParaRPr>
          </a:p>
          <a:p>
            <a:pPr lvl="1" marL="414655" marR="125095" indent="-178435">
              <a:lnSpc>
                <a:spcPct val="100000"/>
              </a:lnSpc>
              <a:buClr>
                <a:srgbClr val="FFA50A"/>
              </a:buClr>
              <a:buFont typeface="Arial MT"/>
              <a:buChar char="•"/>
              <a:tabLst>
                <a:tab pos="415925" algn="l"/>
              </a:tabLst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scope,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visibility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it's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in,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enhancing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encapsulation.</a:t>
            </a:r>
            <a:endParaRPr sz="15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Clr>
                <a:srgbClr val="FFA50A"/>
              </a:buClr>
              <a:buAutoNum type="arabicPeriod"/>
              <a:tabLst>
                <a:tab pos="280035" algn="l"/>
              </a:tabLst>
            </a:pP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extern</a:t>
            </a:r>
            <a:endParaRPr sz="1500">
              <a:latin typeface="Calibri"/>
              <a:cs typeface="Calibri"/>
            </a:endParaRPr>
          </a:p>
          <a:p>
            <a:pPr lvl="1" marL="414655" marR="5080" indent="-178435">
              <a:lnSpc>
                <a:spcPct val="100000"/>
              </a:lnSpc>
              <a:buClr>
                <a:srgbClr val="FFA50A"/>
              </a:buClr>
              <a:buFont typeface="Arial MT"/>
              <a:buChar char="•"/>
              <a:tabLst>
                <a:tab pos="415925" algn="l"/>
              </a:tabLst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you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need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access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variable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defined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another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global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1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files.</a:t>
            </a:r>
            <a:endParaRPr sz="1500">
              <a:latin typeface="Calibri"/>
              <a:cs typeface="Calibri"/>
            </a:endParaRPr>
          </a:p>
          <a:p>
            <a:pPr lvl="1" marL="414655" marR="161290" indent="-178435">
              <a:lnSpc>
                <a:spcPct val="100000"/>
              </a:lnSpc>
              <a:buClr>
                <a:srgbClr val="FFA50A"/>
              </a:buClr>
              <a:buFont typeface="Arial MT"/>
              <a:buChar char="•"/>
              <a:tabLst>
                <a:tab pos="415925" algn="l"/>
              </a:tabLst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keeping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definition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place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avoid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definition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errors.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6122" y="1198370"/>
            <a:ext cx="4631055" cy="3436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 spc="-20">
                <a:solidFill>
                  <a:srgbClr val="02FF00"/>
                </a:solidFill>
                <a:latin typeface="Comic Sans MS"/>
                <a:cs typeface="Comic Sans MS"/>
              </a:rPr>
              <a:t>Long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Signed</a:t>
            </a:r>
            <a:r>
              <a:rPr dirty="0" sz="28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dirty="0" sz="2800" spc="-5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Unsigned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spcBef>
                <a:spcPts val="25"/>
              </a:spcBef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8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are</a:t>
            </a:r>
            <a:r>
              <a:rPr dirty="0" sz="2800" spc="-5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EE2B28"/>
                </a:solidFill>
                <a:latin typeface="Comic Sans MS"/>
                <a:cs typeface="Comic Sans MS"/>
              </a:rPr>
              <a:t>Storage</a:t>
            </a:r>
            <a:r>
              <a:rPr dirty="0" sz="2800" spc="-6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EE2B28"/>
                </a:solidFill>
                <a:latin typeface="Comic Sans MS"/>
                <a:cs typeface="Comic Sans MS"/>
              </a:rPr>
              <a:t>Classes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 spc="-10">
                <a:solidFill>
                  <a:srgbClr val="4DDAFF"/>
                </a:solidFill>
                <a:latin typeface="Comic Sans MS"/>
                <a:cs typeface="Comic Sans MS"/>
              </a:rPr>
              <a:t>Automatic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Register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spcBef>
                <a:spcPts val="50"/>
              </a:spcBef>
              <a:buSzPct val="64285"/>
              <a:buAutoNum type="arabicPeriod"/>
              <a:tabLst>
                <a:tab pos="274955" algn="l"/>
              </a:tabLst>
            </a:pP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Static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 spc="-10">
                <a:solidFill>
                  <a:srgbClr val="4DDAFF"/>
                </a:solidFill>
                <a:latin typeface="Comic Sans MS"/>
                <a:cs typeface="Comic Sans MS"/>
              </a:rPr>
              <a:t>External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Usage</a:t>
            </a:r>
            <a:r>
              <a:rPr dirty="0" sz="2800" spc="-7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800" spc="-7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Storage</a:t>
            </a:r>
            <a:r>
              <a:rPr dirty="0" sz="28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Classes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5134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5357" y="1740915"/>
            <a:ext cx="6116955" cy="19735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55600" marR="5080" indent="-342900">
              <a:lnSpc>
                <a:spcPts val="1900"/>
              </a:lnSpc>
              <a:spcBef>
                <a:spcPts val="180"/>
              </a:spcBef>
              <a:buAutoNum type="arabicPeriod" startAt="63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that</a:t>
            </a:r>
            <a:r>
              <a:rPr dirty="0" sz="16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converts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large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number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8F3F2"/>
                </a:solidFill>
                <a:latin typeface="Calibri"/>
                <a:cs typeface="Calibri"/>
              </a:rPr>
              <a:t>kilometers</a:t>
            </a:r>
            <a:r>
              <a:rPr dirty="0" sz="16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8F3F2"/>
                </a:solidFill>
                <a:latin typeface="Calibri"/>
                <a:cs typeface="Calibri"/>
              </a:rPr>
              <a:t>miles,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using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long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long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long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store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8F3F2"/>
                </a:solidFill>
                <a:latin typeface="Calibri"/>
                <a:cs typeface="Calibri"/>
              </a:rPr>
              <a:t>distance.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55"/>
              </a:lnSpc>
              <a:buAutoNum type="arabicPeriod" startAt="63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8F3F2"/>
                </a:solidFill>
                <a:latin typeface="Calibri"/>
                <a:cs typeface="Calibri"/>
              </a:rPr>
              <a:t>demonstrate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6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8F3F2"/>
                </a:solidFill>
                <a:latin typeface="Calibri"/>
                <a:cs typeface="Calibri"/>
              </a:rPr>
              <a:t>difference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in</a:t>
            </a:r>
            <a:r>
              <a:rPr dirty="0" sz="16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range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8F3F2"/>
                </a:solidFill>
                <a:latin typeface="Calibri"/>
                <a:cs typeface="Calibri"/>
              </a:rPr>
              <a:t>between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  <a:spcBef>
                <a:spcPts val="70"/>
              </a:spcBef>
            </a:pP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long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long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long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by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calculating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factorial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20.</a:t>
            </a:r>
            <a:endParaRPr sz="1600">
              <a:latin typeface="Calibri"/>
              <a:cs typeface="Calibri"/>
            </a:endParaRPr>
          </a:p>
          <a:p>
            <a:pPr marL="355600" marR="297180" indent="-342900">
              <a:lnSpc>
                <a:spcPct val="99200"/>
              </a:lnSpc>
              <a:spcBef>
                <a:spcPts val="5"/>
              </a:spcBef>
              <a:buAutoNum type="arabicPeriod" startAt="65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C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that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initializes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an</a:t>
            </a:r>
            <a:r>
              <a:rPr dirty="0" sz="16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unsigned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int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its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maximum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possible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and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an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int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8F3F2"/>
                </a:solidFill>
                <a:latin typeface="Calibri"/>
                <a:cs typeface="Calibri"/>
              </a:rPr>
              <a:t>negative</a:t>
            </a:r>
            <a:r>
              <a:rPr dirty="0" sz="16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number.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Add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1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both,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 and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print</a:t>
            </a:r>
            <a:r>
              <a:rPr dirty="0" sz="16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results</a:t>
            </a:r>
            <a:r>
              <a:rPr dirty="0" sz="16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show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how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6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unsigned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wraps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around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0</a:t>
            </a:r>
            <a:r>
              <a:rPr dirty="0" sz="1600" spc="-25">
                <a:solidFill>
                  <a:srgbClr val="E8F3F2"/>
                </a:solidFill>
                <a:latin typeface="Calibri"/>
                <a:cs typeface="Calibri"/>
              </a:rPr>
              <a:t>,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whereas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int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remains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8F3F2"/>
                </a:solidFill>
                <a:latin typeface="Calibri"/>
                <a:cs typeface="Calibri"/>
              </a:rPr>
              <a:t>negative</a:t>
            </a:r>
            <a:r>
              <a:rPr dirty="0" sz="16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due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8F3F2"/>
                </a:solidFill>
                <a:latin typeface="Calibri"/>
                <a:cs typeface="Calibri"/>
              </a:rPr>
              <a:t>overflow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3434079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</a:t>
            </a:r>
            <a:r>
              <a:rPr dirty="0" sz="3600" spc="-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Arrays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2382" y="968755"/>
            <a:ext cx="444754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100"/>
              </a:spcBef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Need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2400" spc="-2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3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30"/>
              </a:lnSpc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dirty="0" sz="24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Elements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Initialization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Traversal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Bounds</a:t>
            </a:r>
            <a:r>
              <a:rPr dirty="0" sz="2400" spc="-6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Checking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3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as</a:t>
            </a:r>
            <a:r>
              <a:rPr dirty="0" sz="2400" spc="-5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Function</a:t>
            </a:r>
            <a:r>
              <a:rPr dirty="0" sz="2400" spc="-4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Arguments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30"/>
              </a:lnSpc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Pointer</a:t>
            </a:r>
            <a:r>
              <a:rPr dirty="0" sz="24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Arithmetic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r>
              <a:rPr dirty="0" sz="2400" spc="-6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2400" spc="-5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Arrays</a:t>
            </a:r>
            <a:endParaRPr sz="2400">
              <a:latin typeface="Comic Sans MS"/>
              <a:cs typeface="Comic Sans MS"/>
            </a:endParaRPr>
          </a:p>
          <a:p>
            <a:pPr marL="311785" indent="-303530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2916"/>
              <a:buAutoNum type="arabicPeriod"/>
              <a:tabLst>
                <a:tab pos="311785" algn="l"/>
              </a:tabLst>
            </a:pPr>
            <a:r>
              <a:rPr dirty="0" sz="2400" spc="-20">
                <a:solidFill>
                  <a:srgbClr val="4DDAFF"/>
                </a:solidFill>
                <a:latin typeface="Comic Sans MS"/>
                <a:cs typeface="Comic Sans MS"/>
              </a:rPr>
              <a:t>Two-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Dimensional</a:t>
            </a:r>
            <a:r>
              <a:rPr dirty="0" sz="2400" spc="-7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endParaRPr sz="2400">
              <a:latin typeface="Comic Sans MS"/>
              <a:cs typeface="Comic Sans MS"/>
            </a:endParaRPr>
          </a:p>
          <a:p>
            <a:pPr marL="274955" indent="-26797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Multi-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Dimensional</a:t>
            </a:r>
            <a:r>
              <a:rPr dirty="0" sz="2400" spc="-8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670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4399" y="1118412"/>
            <a:ext cx="3897706" cy="1828558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40220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9.1</a:t>
            </a:r>
            <a:r>
              <a:rPr dirty="0" sz="36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FFA50A"/>
                </a:solidFill>
                <a:latin typeface="Comic Sans MS"/>
                <a:cs typeface="Comic Sans MS"/>
              </a:rPr>
              <a:t>Need</a:t>
            </a:r>
            <a:r>
              <a:rPr dirty="0" sz="37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3700" spc="-3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latin typeface="Comic Sans MS"/>
                <a:cs typeface="Comic Sans MS"/>
              </a:rPr>
              <a:t>Array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7869" y="3366516"/>
            <a:ext cx="5905500" cy="124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265" indent="-456565">
              <a:lnSpc>
                <a:spcPts val="2460"/>
              </a:lnSpc>
              <a:buSzPct val="105000"/>
              <a:buAutoNum type="arabicPeriod"/>
              <a:tabLst>
                <a:tab pos="46926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An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Array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just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list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ts val="2400"/>
              </a:lnSpc>
              <a:buSzPct val="105000"/>
              <a:buAutoNum type="arabicPeriod"/>
              <a:tabLst>
                <a:tab pos="46926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Index: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Starts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0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69900" marR="5080" indent="-457200">
              <a:lnSpc>
                <a:spcPts val="2400"/>
              </a:lnSpc>
              <a:spcBef>
                <a:spcPts val="120"/>
              </a:spcBef>
              <a:buSzPct val="105000"/>
              <a:buAutoNum type="arabicPeriod"/>
              <a:tabLst>
                <a:tab pos="469900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Arrays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storing</a:t>
            </a:r>
            <a:r>
              <a:rPr dirty="0" sz="20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values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single variable.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70482" y="151345"/>
            <a:ext cx="7703820" cy="2858770"/>
            <a:chOff x="170482" y="151345"/>
            <a:chExt cx="7703820" cy="28587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144" y="803097"/>
              <a:ext cx="7615007" cy="220680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151345"/>
              <a:ext cx="643178" cy="723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00215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9.2</a:t>
            </a:r>
            <a:r>
              <a:rPr dirty="0" sz="36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latin typeface="Comic Sans MS"/>
                <a:cs typeface="Comic Sans MS"/>
              </a:rPr>
              <a:t>Array</a:t>
            </a:r>
            <a:r>
              <a:rPr dirty="0" sz="3700" spc="-65" b="0"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3273552"/>
            <a:ext cx="6906259" cy="159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1.</a:t>
            </a:r>
            <a:r>
              <a:rPr dirty="0" sz="21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A50A"/>
                </a:solidFill>
                <a:latin typeface="Calibri"/>
                <a:cs typeface="Calibri"/>
              </a:rPr>
              <a:t>Syntax:</a:t>
            </a:r>
            <a:r>
              <a:rPr dirty="0" sz="17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specifying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7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type,</a:t>
            </a:r>
            <a:r>
              <a:rPr dirty="0" sz="17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name,</a:t>
            </a:r>
            <a:r>
              <a:rPr dirty="0" sz="17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7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size</a:t>
            </a:r>
            <a:r>
              <a:rPr dirty="0" sz="17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brackets,</a:t>
            </a:r>
            <a:endParaRPr sz="1700">
              <a:latin typeface="Calibri"/>
              <a:cs typeface="Calibri"/>
            </a:endParaRPr>
          </a:p>
          <a:p>
            <a:pPr marL="282575">
              <a:lnSpc>
                <a:spcPts val="1810"/>
              </a:lnSpc>
            </a:pP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7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2FF00"/>
                </a:solidFill>
                <a:latin typeface="Calibri"/>
                <a:cs typeface="Calibri"/>
              </a:rPr>
              <a:t>arr[10]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;.</a:t>
            </a:r>
            <a:endParaRPr sz="1700">
              <a:latin typeface="Calibri"/>
              <a:cs typeface="Calibri"/>
            </a:endParaRPr>
          </a:p>
          <a:p>
            <a:pPr marL="281305" indent="-268605">
              <a:lnSpc>
                <a:spcPts val="2090"/>
              </a:lnSpc>
              <a:buSzPct val="123529"/>
              <a:buAutoNum type="arabicPeriod" startAt="2"/>
              <a:tabLst>
                <a:tab pos="281305" algn="l"/>
              </a:tabLst>
            </a:pPr>
            <a:r>
              <a:rPr dirty="0" sz="1700">
                <a:solidFill>
                  <a:srgbClr val="FFA50A"/>
                </a:solidFill>
                <a:latin typeface="Calibri"/>
                <a:cs typeface="Calibri"/>
              </a:rPr>
              <a:t>Fixed</a:t>
            </a:r>
            <a:r>
              <a:rPr dirty="0" sz="17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A50A"/>
                </a:solidFill>
                <a:latin typeface="Calibri"/>
                <a:cs typeface="Calibri"/>
              </a:rPr>
              <a:t>Size:</a:t>
            </a:r>
            <a:r>
              <a:rPr dirty="0" sz="17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must</a:t>
            </a:r>
            <a:r>
              <a:rPr dirty="0" sz="17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be</a:t>
            </a:r>
            <a:r>
              <a:rPr dirty="0" sz="17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known</a:t>
            </a:r>
            <a:r>
              <a:rPr dirty="0" sz="17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at</a:t>
            </a:r>
            <a:r>
              <a:rPr dirty="0" sz="17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compile</a:t>
            </a:r>
            <a:r>
              <a:rPr dirty="0" sz="17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time</a:t>
            </a:r>
            <a:r>
              <a:rPr dirty="0" sz="17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constant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expression.</a:t>
            </a:r>
            <a:endParaRPr sz="1700">
              <a:latin typeface="Calibri"/>
              <a:cs typeface="Calibri"/>
            </a:endParaRPr>
          </a:p>
          <a:p>
            <a:pPr marL="281305" indent="-268605">
              <a:lnSpc>
                <a:spcPts val="2050"/>
              </a:lnSpc>
              <a:buSzPct val="123529"/>
              <a:buAutoNum type="arabicPeriod" startAt="2"/>
              <a:tabLst>
                <a:tab pos="281305" algn="l"/>
              </a:tabLst>
            </a:pPr>
            <a:r>
              <a:rPr dirty="0" sz="1700" spc="-25">
                <a:solidFill>
                  <a:srgbClr val="FFA50A"/>
                </a:solidFill>
                <a:latin typeface="Calibri"/>
                <a:cs typeface="Calibri"/>
              </a:rPr>
              <a:t>Zero-</a:t>
            </a:r>
            <a:r>
              <a:rPr dirty="0" sz="1700">
                <a:solidFill>
                  <a:srgbClr val="FFA50A"/>
                </a:solidFill>
                <a:latin typeface="Calibri"/>
                <a:cs typeface="Calibri"/>
              </a:rPr>
              <a:t>Based</a:t>
            </a:r>
            <a:r>
              <a:rPr dirty="0" sz="17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A50A"/>
                </a:solidFill>
                <a:latin typeface="Calibri"/>
                <a:cs typeface="Calibri"/>
              </a:rPr>
              <a:t>Indexing:</a:t>
            </a:r>
            <a:r>
              <a:rPr dirty="0" sz="17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Arrays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indexed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starting</a:t>
            </a:r>
            <a:r>
              <a:rPr dirty="0" sz="17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from</a:t>
            </a:r>
            <a:r>
              <a:rPr dirty="0" sz="17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4DDAFF"/>
                </a:solidFill>
                <a:latin typeface="Calibri"/>
                <a:cs typeface="Calibri"/>
              </a:rPr>
              <a:t>0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81305" indent="-268605">
              <a:lnSpc>
                <a:spcPts val="2050"/>
              </a:lnSpc>
              <a:buSzPct val="123529"/>
              <a:buAutoNum type="arabicPeriod" startAt="2"/>
              <a:tabLst>
                <a:tab pos="281305" algn="l"/>
              </a:tabLst>
            </a:pPr>
            <a:r>
              <a:rPr dirty="0" sz="1700" spc="-10">
                <a:solidFill>
                  <a:srgbClr val="FFA50A"/>
                </a:solidFill>
                <a:latin typeface="Calibri"/>
                <a:cs typeface="Calibri"/>
              </a:rPr>
              <a:t>Storage:</a:t>
            </a:r>
            <a:r>
              <a:rPr dirty="0" sz="17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Contiguous</a:t>
            </a:r>
            <a:r>
              <a:rPr dirty="0" sz="17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memory.</a:t>
            </a:r>
            <a:endParaRPr sz="1700">
              <a:latin typeface="Calibri"/>
              <a:cs typeface="Calibri"/>
            </a:endParaRPr>
          </a:p>
          <a:p>
            <a:pPr marL="281305" indent="-268605">
              <a:lnSpc>
                <a:spcPts val="2255"/>
              </a:lnSpc>
              <a:buSzPct val="123529"/>
              <a:buAutoNum type="arabicPeriod" startAt="2"/>
              <a:tabLst>
                <a:tab pos="281305" algn="l"/>
              </a:tabLst>
            </a:pPr>
            <a:r>
              <a:rPr dirty="0" sz="1700" spc="-10">
                <a:solidFill>
                  <a:srgbClr val="FFA50A"/>
                </a:solidFill>
                <a:latin typeface="Calibri"/>
                <a:cs typeface="Calibri"/>
              </a:rPr>
              <a:t>Type</a:t>
            </a:r>
            <a:r>
              <a:rPr dirty="0" sz="17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A50A"/>
                </a:solidFill>
                <a:latin typeface="Calibri"/>
                <a:cs typeface="Calibri"/>
              </a:rPr>
              <a:t>Uniformity:</a:t>
            </a:r>
            <a:r>
              <a:rPr dirty="0" sz="17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same</a:t>
            </a:r>
            <a:r>
              <a:rPr dirty="0" sz="17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4DDAFF"/>
                </a:solidFill>
                <a:latin typeface="Calibri"/>
                <a:cs typeface="Calibri"/>
              </a:rPr>
              <a:t>type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70482" y="151345"/>
            <a:ext cx="6335395" cy="2944495"/>
            <a:chOff x="170482" y="151345"/>
            <a:chExt cx="6335395" cy="29444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482" y="151345"/>
              <a:ext cx="643178" cy="72356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474" y="914768"/>
              <a:ext cx="6241859" cy="2180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0192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Verifying</a:t>
            </a:r>
            <a:r>
              <a:rPr dirty="0" sz="3900" spc="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20" b="0">
                <a:latin typeface="Comic Sans MS"/>
                <a:cs typeface="Comic Sans MS"/>
              </a:rPr>
              <a:t>Path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066" y="147954"/>
            <a:ext cx="1449120" cy="144910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32026" y="1331666"/>
            <a:ext cx="7238365" cy="2986405"/>
            <a:chOff x="132026" y="1331666"/>
            <a:chExt cx="7238365" cy="298640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26" y="1331666"/>
              <a:ext cx="7237793" cy="298606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589125" y="2419350"/>
              <a:ext cx="1266825" cy="226060"/>
            </a:xfrm>
            <a:custGeom>
              <a:avLst/>
              <a:gdLst/>
              <a:ahLst/>
              <a:cxnLst/>
              <a:rect l="l" t="t" r="r" b="b"/>
              <a:pathLst>
                <a:path w="1266825" h="226060">
                  <a:moveTo>
                    <a:pt x="0" y="37676"/>
                  </a:moveTo>
                  <a:lnTo>
                    <a:pt x="2960" y="23010"/>
                  </a:lnTo>
                  <a:lnTo>
                    <a:pt x="11035" y="11035"/>
                  </a:lnTo>
                  <a:lnTo>
                    <a:pt x="23010" y="2960"/>
                  </a:lnTo>
                  <a:lnTo>
                    <a:pt x="37676" y="0"/>
                  </a:lnTo>
                  <a:lnTo>
                    <a:pt x="1228860" y="0"/>
                  </a:lnTo>
                  <a:lnTo>
                    <a:pt x="1243525" y="2960"/>
                  </a:lnTo>
                  <a:lnTo>
                    <a:pt x="1255499" y="11035"/>
                  </a:lnTo>
                  <a:lnTo>
                    <a:pt x="1263571" y="23010"/>
                  </a:lnTo>
                  <a:lnTo>
                    <a:pt x="1266530" y="37676"/>
                  </a:lnTo>
                  <a:lnTo>
                    <a:pt x="1266530" y="188377"/>
                  </a:lnTo>
                  <a:lnTo>
                    <a:pt x="1263571" y="203042"/>
                  </a:lnTo>
                  <a:lnTo>
                    <a:pt x="1255499" y="215018"/>
                  </a:lnTo>
                  <a:lnTo>
                    <a:pt x="1243525" y="223092"/>
                  </a:lnTo>
                  <a:lnTo>
                    <a:pt x="1228860" y="226053"/>
                  </a:lnTo>
                  <a:lnTo>
                    <a:pt x="37676" y="226053"/>
                  </a:lnTo>
                  <a:lnTo>
                    <a:pt x="23010" y="223092"/>
                  </a:lnTo>
                  <a:lnTo>
                    <a:pt x="11035" y="215018"/>
                  </a:lnTo>
                  <a:lnTo>
                    <a:pt x="2960" y="203042"/>
                  </a:lnTo>
                  <a:lnTo>
                    <a:pt x="0" y="188377"/>
                  </a:lnTo>
                  <a:lnTo>
                    <a:pt x="0" y="3767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2225" y="53846"/>
            <a:ext cx="655955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9915" algn="l"/>
              </a:tabLst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9.3</a:t>
            </a:r>
            <a:r>
              <a:rPr dirty="0" sz="36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dirty="0" sz="3700" b="0">
                <a:solidFill>
                  <a:srgbClr val="FFA50A"/>
                </a:solidFill>
                <a:latin typeface="Comic Sans MS"/>
                <a:cs typeface="Comic Sans MS"/>
              </a:rPr>
              <a:t>	</a:t>
            </a:r>
            <a:r>
              <a:rPr dirty="0" sz="3700" b="0">
                <a:latin typeface="Comic Sans MS"/>
                <a:cs typeface="Comic Sans MS"/>
              </a:rPr>
              <a:t>Array</a:t>
            </a:r>
            <a:r>
              <a:rPr dirty="0" sz="3700" spc="-70" b="0"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4DDAFF"/>
                </a:solidFill>
                <a:latin typeface="Comic Sans MS"/>
                <a:cs typeface="Comic Sans MS"/>
              </a:rPr>
              <a:t>Elements</a:t>
            </a:r>
            <a:endParaRPr sz="37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26261"/>
            <a:ext cx="4822865" cy="30455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5134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072075" y="1093723"/>
            <a:ext cx="3634104" cy="1391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5585" indent="-222885">
              <a:lnSpc>
                <a:spcPts val="2105"/>
              </a:lnSpc>
              <a:buSzPct val="116666"/>
              <a:buAutoNum type="arabicPeriod"/>
              <a:tabLst>
                <a:tab pos="23558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Indexes: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arr[index]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5585" indent="-222885">
              <a:lnSpc>
                <a:spcPts val="2150"/>
              </a:lnSpc>
              <a:buSzPct val="116666"/>
              <a:buAutoNum type="arabicPeriod"/>
              <a:tabLst>
                <a:tab pos="23558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Starts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at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0: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First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arr[0]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5585" indent="-222885">
              <a:lnSpc>
                <a:spcPts val="2195"/>
              </a:lnSpc>
              <a:buSzPct val="116666"/>
              <a:buAutoNum type="arabicPeriod"/>
              <a:tabLst>
                <a:tab pos="23558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For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Loops: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Iterate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loops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5585" marR="5080" indent="-222885">
              <a:lnSpc>
                <a:spcPts val="2110"/>
              </a:lnSpc>
              <a:spcBef>
                <a:spcPts val="244"/>
              </a:spcBef>
              <a:buSzPct val="116666"/>
              <a:buAutoNum type="arabicPeriod"/>
              <a:tabLst>
                <a:tab pos="236854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No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Bounds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Check: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Accessing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outside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unsafe.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0" y="1292517"/>
            <a:ext cx="6586808" cy="297468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51345"/>
            <a:ext cx="643178" cy="7235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2225" y="-219996"/>
            <a:ext cx="6559550" cy="1151255"/>
          </a:xfrm>
          <a:prstGeom prst="rect"/>
        </p:spPr>
        <p:txBody>
          <a:bodyPr wrap="square" lIns="0" tIns="2343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45"/>
              </a:spcBef>
              <a:tabLst>
                <a:tab pos="3129915" algn="l"/>
              </a:tabLst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9.3</a:t>
            </a:r>
            <a:r>
              <a:rPr dirty="0" sz="36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dirty="0" sz="3700" b="0">
                <a:solidFill>
                  <a:srgbClr val="FFA50A"/>
                </a:solidFill>
                <a:latin typeface="Comic Sans MS"/>
                <a:cs typeface="Comic Sans MS"/>
              </a:rPr>
              <a:t>	</a:t>
            </a:r>
            <a:r>
              <a:rPr dirty="0" sz="3700" b="0">
                <a:latin typeface="Comic Sans MS"/>
                <a:cs typeface="Comic Sans MS"/>
              </a:rPr>
              <a:t>Array</a:t>
            </a:r>
            <a:r>
              <a:rPr dirty="0" sz="3700" spc="-70" b="0"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4DDAFF"/>
                </a:solidFill>
                <a:latin typeface="Comic Sans MS"/>
                <a:cs typeface="Comic Sans MS"/>
              </a:rPr>
              <a:t>Elements</a:t>
            </a:r>
            <a:endParaRPr sz="37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dirty="0" sz="1600" b="0">
                <a:solidFill>
                  <a:srgbClr val="EE2B28"/>
                </a:solidFill>
                <a:latin typeface="Comic Sans MS"/>
                <a:cs typeface="Comic Sans MS"/>
              </a:rPr>
              <a:t>(Array</a:t>
            </a:r>
            <a:r>
              <a:rPr dirty="0" sz="1600" spc="-35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1600" spc="-10" b="0">
                <a:solidFill>
                  <a:srgbClr val="EE2B28"/>
                </a:solidFill>
                <a:latin typeface="Comic Sans MS"/>
                <a:cs typeface="Comic Sans MS"/>
              </a:rPr>
              <a:t>Length)</a:t>
            </a:r>
            <a:endParaRPr sz="16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184785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9.4</a:t>
            </a:r>
            <a:r>
              <a:rPr dirty="0" sz="36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latin typeface="Comic Sans MS"/>
                <a:cs typeface="Comic Sans MS"/>
              </a:rPr>
              <a:t>Array</a:t>
            </a:r>
            <a:r>
              <a:rPr dirty="0" sz="3700" spc="-65" b="0"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4DDAFF"/>
                </a:solidFill>
                <a:latin typeface="Comic Sans MS"/>
                <a:cs typeface="Comic Sans MS"/>
              </a:rPr>
              <a:t>Initialization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3081020"/>
            <a:ext cx="6600825" cy="19399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81305" marR="2122170" indent="-268605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28257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Direct</a:t>
            </a:r>
            <a:r>
              <a:rPr dirty="0" sz="1800" spc="-7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Assignment:</a:t>
            </a:r>
            <a:r>
              <a:rPr dirty="0" sz="18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Initialize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values,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e.g.,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nums[]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{1,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2,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3}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;.</a:t>
            </a:r>
            <a:endParaRPr sz="1800">
              <a:latin typeface="Calibri"/>
              <a:cs typeface="Calibri"/>
            </a:endParaRPr>
          </a:p>
          <a:p>
            <a:pPr marL="281305" indent="-268605">
              <a:lnSpc>
                <a:spcPts val="2180"/>
              </a:lnSpc>
              <a:buSzPct val="116666"/>
              <a:buAutoNum type="arabicPeriod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Auto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Zero-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fill:</a:t>
            </a:r>
            <a:r>
              <a:rPr dirty="0" sz="18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Unspecified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zero,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endParaRPr sz="1800">
              <a:latin typeface="Calibri"/>
              <a:cs typeface="Calibri"/>
            </a:endParaRPr>
          </a:p>
          <a:p>
            <a:pPr marL="282575">
              <a:lnSpc>
                <a:spcPts val="1970"/>
              </a:lnSpc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arr[5]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{1}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;.</a:t>
            </a:r>
            <a:endParaRPr sz="1800">
              <a:latin typeface="Calibri"/>
              <a:cs typeface="Calibri"/>
            </a:endParaRPr>
          </a:p>
          <a:p>
            <a:pPr marL="281305" indent="-268605">
              <a:lnSpc>
                <a:spcPts val="2180"/>
              </a:lnSpc>
              <a:buSzPct val="116666"/>
              <a:buAutoNum type="arabicPeriod" startAt="3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Zero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Array: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Initialize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zero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arr[5]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{0}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empty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braces.</a:t>
            </a:r>
            <a:endParaRPr sz="1800">
              <a:latin typeface="Calibri"/>
              <a:cs typeface="Calibri"/>
            </a:endParaRPr>
          </a:p>
          <a:p>
            <a:pPr marL="281305" marR="2696210" indent="-268605">
              <a:lnSpc>
                <a:spcPts val="2110"/>
              </a:lnSpc>
              <a:spcBef>
                <a:spcPts val="254"/>
              </a:spcBef>
              <a:buSzPct val="116666"/>
              <a:buAutoNum type="arabicPeriod" startAt="3"/>
              <a:tabLst>
                <a:tab pos="28257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Designated: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e.g.,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arr[5]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{[2]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5}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;.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134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362" y="1026261"/>
            <a:ext cx="5941222" cy="1989086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21488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9.5</a:t>
            </a:r>
            <a:r>
              <a:rPr dirty="0" sz="36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latin typeface="Comic Sans MS"/>
                <a:cs typeface="Comic Sans MS"/>
              </a:rPr>
              <a:t>Array</a:t>
            </a:r>
            <a:r>
              <a:rPr dirty="0" sz="3700" spc="-65" b="0"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FFA50A"/>
                </a:solidFill>
                <a:latin typeface="Comic Sans MS"/>
                <a:cs typeface="Comic Sans MS"/>
              </a:rPr>
              <a:t>Traversal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2201" y="3497580"/>
            <a:ext cx="5771515" cy="1551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1305" indent="-268605">
              <a:lnSpc>
                <a:spcPts val="2460"/>
              </a:lnSpc>
              <a:buSzPct val="105000"/>
              <a:buAutoNum type="arabicPeriod"/>
              <a:tabLst>
                <a:tab pos="2813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Orderly</a:t>
            </a:r>
            <a:r>
              <a:rPr dirty="0" sz="20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Visit:</a:t>
            </a:r>
            <a:r>
              <a:rPr dirty="0" sz="20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Go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through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elements</a:t>
            </a:r>
            <a:r>
              <a:rPr dirty="0" sz="20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start</a:t>
            </a:r>
            <a:r>
              <a:rPr dirty="0" sz="20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4DDAFF"/>
                </a:solidFill>
                <a:latin typeface="Calibri"/>
                <a:cs typeface="Calibri"/>
              </a:rPr>
              <a:t>end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81305" indent="-268605">
              <a:lnSpc>
                <a:spcPts val="2400"/>
              </a:lnSpc>
              <a:buSzPct val="105000"/>
              <a:buAutoNum type="arabicPeriod"/>
              <a:tabLst>
                <a:tab pos="2813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Loops: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for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access.</a:t>
            </a:r>
            <a:endParaRPr sz="2000">
              <a:latin typeface="Calibri"/>
              <a:cs typeface="Calibri"/>
            </a:endParaRPr>
          </a:p>
          <a:p>
            <a:pPr marL="281305" indent="-268605">
              <a:lnSpc>
                <a:spcPts val="2400"/>
              </a:lnSpc>
              <a:buSzPct val="105000"/>
              <a:buAutoNum type="arabicPeriod"/>
              <a:tabLst>
                <a:tab pos="28130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Indexes: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0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size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-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1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81305" indent="-268605">
              <a:lnSpc>
                <a:spcPts val="2400"/>
              </a:lnSpc>
              <a:buSzPct val="105000"/>
              <a:buAutoNum type="arabicPeriod"/>
              <a:tabLst>
                <a:tab pos="2813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Modify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Read: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Perform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operations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2000">
              <a:latin typeface="Calibri"/>
              <a:cs typeface="Calibri"/>
            </a:endParaRPr>
          </a:p>
          <a:p>
            <a:pPr marL="281305" indent="-268605">
              <a:lnSpc>
                <a:spcPts val="2460"/>
              </a:lnSpc>
              <a:buSzPct val="105000"/>
              <a:buAutoNum type="arabicPeriod"/>
              <a:tabLst>
                <a:tab pos="28130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Pointer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Option: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Increment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pointers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navigate.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134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052" y="1027950"/>
            <a:ext cx="5115337" cy="233272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6148" y="1027963"/>
            <a:ext cx="3468014" cy="233271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16408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9.6</a:t>
            </a:r>
            <a:r>
              <a:rPr dirty="0" sz="3600" spc="-8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4DDAFF"/>
                </a:solidFill>
                <a:latin typeface="Comic Sans MS"/>
                <a:cs typeface="Comic Sans MS"/>
              </a:rPr>
              <a:t>Bounds</a:t>
            </a:r>
            <a:r>
              <a:rPr dirty="0" sz="3700" spc="-9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FFA50A"/>
                </a:solidFill>
                <a:latin typeface="Comic Sans MS"/>
                <a:cs typeface="Comic Sans MS"/>
              </a:rPr>
              <a:t>Checking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886693" y="1081532"/>
            <a:ext cx="3942715" cy="221996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81305" marR="288290" indent="-268605">
              <a:lnSpc>
                <a:spcPts val="2110"/>
              </a:lnSpc>
              <a:spcBef>
                <a:spcPts val="210"/>
              </a:spcBef>
              <a:buClr>
                <a:srgbClr val="FFA50A"/>
              </a:buClr>
              <a:buSzPct val="116666"/>
              <a:buAutoNum type="arabicPeriod"/>
              <a:tabLst>
                <a:tab pos="282575" algn="l"/>
              </a:tabLst>
            </a:pPr>
            <a:r>
              <a:rPr dirty="0" sz="1800">
                <a:solidFill>
                  <a:srgbClr val="EE2B28"/>
                </a:solidFill>
                <a:latin typeface="Calibri"/>
                <a:cs typeface="Calibri"/>
              </a:rPr>
              <a:t>C</a:t>
            </a:r>
            <a:r>
              <a:rPr dirty="0" sz="1800" spc="-1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Doesn't</a:t>
            </a:r>
            <a:r>
              <a:rPr dirty="0" sz="1800" spc="-20">
                <a:solidFill>
                  <a:srgbClr val="FFA50A"/>
                </a:solidFill>
                <a:latin typeface="Calibri"/>
                <a:cs typeface="Calibri"/>
              </a:rPr>
              <a:t> Auto-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check: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E2B28"/>
                </a:solidFill>
                <a:latin typeface="Calibri"/>
                <a:cs typeface="Calibri"/>
              </a:rPr>
              <a:t>No</a:t>
            </a:r>
            <a:r>
              <a:rPr dirty="0" sz="1800" spc="-1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automatic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bounds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verification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arrays.</a:t>
            </a:r>
            <a:endParaRPr sz="1800">
              <a:latin typeface="Calibri"/>
              <a:cs typeface="Calibri"/>
            </a:endParaRPr>
          </a:p>
          <a:p>
            <a:pPr marL="281305" marR="55880" indent="-268605">
              <a:lnSpc>
                <a:spcPts val="2180"/>
              </a:lnSpc>
              <a:spcBef>
                <a:spcPts val="45"/>
              </a:spcBef>
              <a:buClr>
                <a:srgbClr val="FFA50A"/>
              </a:buClr>
              <a:buSzPct val="116666"/>
              <a:buAutoNum type="arabicPeriod"/>
              <a:tabLst>
                <a:tab pos="282575" algn="l"/>
              </a:tabLst>
            </a:pPr>
            <a:r>
              <a:rPr dirty="0" sz="1800" spc="-10">
                <a:solidFill>
                  <a:srgbClr val="EE2B28"/>
                </a:solidFill>
                <a:latin typeface="Calibri"/>
                <a:cs typeface="Calibri"/>
              </a:rPr>
              <a:t>Programmer's</a:t>
            </a:r>
            <a:r>
              <a:rPr dirty="0" sz="1800" spc="-4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Duty: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Ensure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indices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limits.</a:t>
            </a:r>
            <a:endParaRPr sz="1800">
              <a:latin typeface="Calibri"/>
              <a:cs typeface="Calibri"/>
            </a:endParaRPr>
          </a:p>
          <a:p>
            <a:pPr marL="281305" indent="-268605">
              <a:lnSpc>
                <a:spcPts val="2080"/>
              </a:lnSpc>
              <a:buSzPct val="116666"/>
              <a:buAutoNum type="arabicPeriod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Risks: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Out-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of-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bounds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lead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282575">
              <a:lnSpc>
                <a:spcPts val="1970"/>
              </a:lnSpc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crashes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security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risks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81305" marR="162560" indent="-268605">
              <a:lnSpc>
                <a:spcPts val="2210"/>
              </a:lnSpc>
              <a:spcBef>
                <a:spcPts val="155"/>
              </a:spcBef>
              <a:buSzPct val="116666"/>
              <a:buAutoNum type="arabicPeriod" startAt="4"/>
              <a:tabLst>
                <a:tab pos="282575" algn="l"/>
              </a:tabLst>
            </a:pPr>
            <a:r>
              <a:rPr dirty="0" sz="1800" spc="-20">
                <a:solidFill>
                  <a:srgbClr val="FFA50A"/>
                </a:solidFill>
                <a:latin typeface="Calibri"/>
                <a:cs typeface="Calibri"/>
              </a:rPr>
              <a:t>Validate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Indices: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Always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check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indices 	against</a:t>
            </a:r>
            <a:r>
              <a:rPr dirty="0" sz="18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array</a:t>
            </a:r>
            <a:r>
              <a:rPr dirty="0" sz="18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size.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134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3926457"/>
            <a:ext cx="4637481" cy="99281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16812"/>
            <a:ext cx="4637481" cy="284341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110236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9.7</a:t>
            </a:r>
            <a:r>
              <a:rPr dirty="0" sz="36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latin typeface="Comic Sans MS"/>
                <a:cs typeface="Comic Sans MS"/>
              </a:rPr>
              <a:t>Array</a:t>
            </a:r>
            <a:r>
              <a:rPr dirty="0" sz="3700" spc="-75" b="0"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E8F3F2"/>
                </a:solidFill>
                <a:latin typeface="Comic Sans MS"/>
                <a:cs typeface="Comic Sans MS"/>
              </a:rPr>
              <a:t>as</a:t>
            </a:r>
            <a:r>
              <a:rPr dirty="0" sz="3700" spc="-7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4DDAFF"/>
                </a:solidFill>
                <a:latin typeface="Comic Sans MS"/>
                <a:cs typeface="Comic Sans MS"/>
              </a:rPr>
              <a:t>Function</a:t>
            </a:r>
            <a:r>
              <a:rPr dirty="0" sz="3700" spc="-6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FFA50A"/>
                </a:solidFill>
                <a:latin typeface="Comic Sans MS"/>
                <a:cs typeface="Comic Sans MS"/>
              </a:rPr>
              <a:t>Arguments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85119" y="1005332"/>
            <a:ext cx="4516120" cy="276606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81305" marR="274955" indent="-268605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28257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Arrays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to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Pointers: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Arrays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become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pointers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when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passed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functions.</a:t>
            </a:r>
            <a:endParaRPr sz="1800">
              <a:latin typeface="Calibri"/>
              <a:cs typeface="Calibri"/>
            </a:endParaRPr>
          </a:p>
          <a:p>
            <a:pPr marL="281305" indent="-268605">
              <a:lnSpc>
                <a:spcPts val="2180"/>
              </a:lnSpc>
              <a:buSzPct val="116666"/>
              <a:buAutoNum type="arabicPeriod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Call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By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Reference: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Changes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in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functions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affect</a:t>
            </a:r>
            <a:endParaRPr sz="1800">
              <a:latin typeface="Calibri"/>
              <a:cs typeface="Calibri"/>
            </a:endParaRPr>
          </a:p>
          <a:p>
            <a:pPr marL="282575">
              <a:lnSpc>
                <a:spcPts val="1980"/>
              </a:lnSpc>
            </a:pP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original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array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81305" marR="645160" indent="-268605">
              <a:lnSpc>
                <a:spcPts val="2180"/>
              </a:lnSpc>
              <a:spcBef>
                <a:spcPts val="185"/>
              </a:spcBef>
              <a:buSzPct val="116666"/>
              <a:buAutoNum type="arabicPeriod" startAt="3"/>
              <a:tabLst>
                <a:tab pos="28257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Include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Size: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Pass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array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size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as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an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extra 	argument.</a:t>
            </a:r>
            <a:endParaRPr sz="1800">
              <a:latin typeface="Calibri"/>
              <a:cs typeface="Calibri"/>
            </a:endParaRPr>
          </a:p>
          <a:p>
            <a:pPr marL="281305" indent="-268605">
              <a:lnSpc>
                <a:spcPts val="2080"/>
              </a:lnSpc>
              <a:buSzPct val="116666"/>
              <a:buAutoNum type="arabicPeriod" startAt="3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Specify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Type: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Declare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element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type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in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282575">
              <a:lnSpc>
                <a:spcPts val="2014"/>
              </a:lnSpc>
            </a:pP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function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parameters.</a:t>
            </a:r>
            <a:endParaRPr sz="1800">
              <a:latin typeface="Calibri"/>
              <a:cs typeface="Calibri"/>
            </a:endParaRPr>
          </a:p>
          <a:p>
            <a:pPr marL="281305" marR="7620" indent="-268605">
              <a:lnSpc>
                <a:spcPts val="2110"/>
              </a:lnSpc>
              <a:spcBef>
                <a:spcPts val="285"/>
              </a:spcBef>
              <a:buSzPct val="116666"/>
              <a:buAutoNum type="arabicPeriod" startAt="5"/>
              <a:tabLst>
                <a:tab pos="28257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Efficient: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No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full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array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copy</a:t>
            </a:r>
            <a:r>
              <a:rPr dirty="0" sz="1800" spc="-20">
                <a:solidFill>
                  <a:srgbClr val="E8F3F2"/>
                </a:solidFill>
                <a:latin typeface="Calibri"/>
                <a:cs typeface="Calibri"/>
              </a:rPr>
              <a:t>,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just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pointer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is 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passed.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70482" y="151345"/>
            <a:ext cx="4036060" cy="4956810"/>
            <a:chOff x="170482" y="151345"/>
            <a:chExt cx="4036060" cy="495681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482" y="151345"/>
              <a:ext cx="643178" cy="72356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4226202"/>
              <a:ext cx="4035910" cy="88154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82" y="917371"/>
              <a:ext cx="4035910" cy="3286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07514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9.8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Pointer</a:t>
            </a:r>
            <a:r>
              <a:rPr dirty="0" sz="4000" spc="-40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Arithmetic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3162773"/>
            <a:ext cx="6190615" cy="187769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800">
                <a:solidFill>
                  <a:srgbClr val="EE2B28"/>
                </a:solidFill>
                <a:latin typeface="Calibri"/>
                <a:cs typeface="Calibri"/>
              </a:rPr>
              <a:t>*(arr</a:t>
            </a:r>
            <a:r>
              <a:rPr dirty="0" sz="2800" spc="-3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EE2B28"/>
                </a:solidFill>
                <a:latin typeface="Calibri"/>
                <a:cs typeface="Calibri"/>
              </a:rPr>
              <a:t>+</a:t>
            </a:r>
            <a:r>
              <a:rPr dirty="0" sz="2800" spc="-2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EE2B28"/>
                </a:solidFill>
                <a:latin typeface="Calibri"/>
                <a:cs typeface="Calibri"/>
              </a:rPr>
              <a:t>i)</a:t>
            </a:r>
            <a:r>
              <a:rPr dirty="0" sz="2800" spc="-2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EE2B28"/>
                </a:solidFill>
                <a:latin typeface="Calibri"/>
                <a:cs typeface="Calibri"/>
              </a:rPr>
              <a:t>equals</a:t>
            </a:r>
            <a:r>
              <a:rPr dirty="0" sz="2800" spc="-2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EE2B28"/>
                </a:solidFill>
                <a:latin typeface="Calibri"/>
                <a:cs typeface="Calibri"/>
              </a:rPr>
              <a:t>arr[i]</a:t>
            </a:r>
            <a:endParaRPr sz="2800">
              <a:latin typeface="Calibri"/>
              <a:cs typeface="Calibri"/>
            </a:endParaRPr>
          </a:p>
          <a:p>
            <a:pPr marL="280035" marR="5080" indent="-267335">
              <a:lnSpc>
                <a:spcPct val="100000"/>
              </a:lnSpc>
              <a:spcBef>
                <a:spcPts val="150"/>
              </a:spcBef>
              <a:buAutoNum type="arabicPeriod"/>
              <a:tabLst>
                <a:tab pos="28130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Increment/Decrement: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ptr++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ptr-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-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moves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pointer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next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location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E2B28"/>
                </a:solidFill>
                <a:latin typeface="Calibri"/>
                <a:cs typeface="Calibri"/>
              </a:rPr>
              <a:t>based</a:t>
            </a:r>
            <a:r>
              <a:rPr dirty="0" sz="1500" spc="-4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E2B28"/>
                </a:solidFill>
                <a:latin typeface="Calibri"/>
                <a:cs typeface="Calibri"/>
              </a:rPr>
              <a:t>on</a:t>
            </a:r>
            <a:r>
              <a:rPr dirty="0" sz="1500" spc="-3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E2B28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E2B28"/>
                </a:solidFill>
                <a:latin typeface="Calibri"/>
                <a:cs typeface="Calibri"/>
              </a:rPr>
              <a:t>type's</a:t>
            </a:r>
            <a:r>
              <a:rPr dirty="0" sz="1500" spc="-4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E2B28"/>
                </a:solidFill>
                <a:latin typeface="Calibri"/>
                <a:cs typeface="Calibri"/>
              </a:rPr>
              <a:t>size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80035" marR="38925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Addition/Subtraction: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Adding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subtracting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integer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from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pointer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moves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elements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forward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backward.</a:t>
            </a:r>
            <a:endParaRPr sz="1500">
              <a:latin typeface="Calibri"/>
              <a:cs typeface="Calibri"/>
            </a:endParaRPr>
          </a:p>
          <a:p>
            <a:pPr marL="280035" marR="508634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Difference: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Subtracting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gives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dirty="0" sz="15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15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them.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174" y="1007630"/>
            <a:ext cx="5042543" cy="204036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179514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9.9</a:t>
            </a:r>
            <a:r>
              <a:rPr dirty="0" sz="36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r>
              <a:rPr dirty="0" sz="37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3700" spc="-6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latin typeface="Comic Sans MS"/>
                <a:cs typeface="Comic Sans MS"/>
              </a:rPr>
              <a:t>Arrays</a:t>
            </a:r>
            <a:endParaRPr sz="37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134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0" y="954620"/>
            <a:ext cx="4752695" cy="410413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133540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9.10</a:t>
            </a:r>
            <a:r>
              <a:rPr dirty="0" sz="3600" spc="-9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4DDAFF"/>
                </a:solidFill>
                <a:latin typeface="Comic Sans MS"/>
                <a:cs typeface="Comic Sans MS"/>
              </a:rPr>
              <a:t>Two-</a:t>
            </a:r>
            <a:r>
              <a:rPr dirty="0" sz="3700" b="0">
                <a:solidFill>
                  <a:srgbClr val="4DDAFF"/>
                </a:solidFill>
                <a:latin typeface="Comic Sans MS"/>
                <a:cs typeface="Comic Sans MS"/>
              </a:rPr>
              <a:t>Dimensional</a:t>
            </a:r>
            <a:r>
              <a:rPr dirty="0" sz="3700" spc="-10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latin typeface="Comic Sans MS"/>
                <a:cs typeface="Comic Sans MS"/>
              </a:rPr>
              <a:t>Array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90898" y="1091691"/>
            <a:ext cx="4637405" cy="19735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89230" marR="5080" indent="-176530">
              <a:lnSpc>
                <a:spcPts val="1900"/>
              </a:lnSpc>
              <a:spcBef>
                <a:spcPts val="180"/>
              </a:spcBef>
              <a:buSzPct val="87500"/>
              <a:buAutoNum type="arabicPeriod"/>
              <a:tabLst>
                <a:tab pos="19050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Structure: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Think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array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arrays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represent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matrices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grids.</a:t>
            </a:r>
            <a:endParaRPr sz="1600">
              <a:latin typeface="Calibri"/>
              <a:cs typeface="Calibri"/>
            </a:endParaRPr>
          </a:p>
          <a:p>
            <a:pPr marL="189230" indent="-176530">
              <a:lnSpc>
                <a:spcPts val="1855"/>
              </a:lnSpc>
              <a:buSzPct val="87500"/>
              <a:buAutoNum type="arabicPeriod"/>
              <a:tabLst>
                <a:tab pos="18923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Declaration: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arr[3][4];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columns.</a:t>
            </a:r>
            <a:endParaRPr sz="1600">
              <a:latin typeface="Calibri"/>
              <a:cs typeface="Calibri"/>
            </a:endParaRPr>
          </a:p>
          <a:p>
            <a:pPr marL="189230" indent="-176530">
              <a:lnSpc>
                <a:spcPts val="1910"/>
              </a:lnSpc>
              <a:spcBef>
                <a:spcPts val="70"/>
              </a:spcBef>
              <a:buSzPct val="87500"/>
              <a:buAutoNum type="arabicPeriod"/>
              <a:tabLst>
                <a:tab pos="18923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Initialization: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6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arr[2][2]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16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{{1,</a:t>
            </a:r>
            <a:r>
              <a:rPr dirty="0" sz="16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2},</a:t>
            </a:r>
            <a:r>
              <a:rPr dirty="0" sz="16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{3,</a:t>
            </a:r>
            <a:r>
              <a:rPr dirty="0" sz="16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4}};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189230" marR="371475" indent="-176530">
              <a:lnSpc>
                <a:spcPts val="1900"/>
              </a:lnSpc>
              <a:spcBef>
                <a:spcPts val="70"/>
              </a:spcBef>
              <a:buSzPct val="87500"/>
              <a:buAutoNum type="arabicPeriod"/>
              <a:tabLst>
                <a:tab pos="19050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Accessing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Elements: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indices,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arr[0][1]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first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row's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second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element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189230" indent="-176530">
              <a:lnSpc>
                <a:spcPts val="1830"/>
              </a:lnSpc>
              <a:buSzPct val="87500"/>
              <a:buAutoNum type="arabicPeriod"/>
              <a:tabLst>
                <a:tab pos="18923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Layout: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row-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order,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meaning</a:t>
            </a:r>
            <a:endParaRPr sz="1600">
              <a:latin typeface="Calibri"/>
              <a:cs typeface="Calibri"/>
            </a:endParaRPr>
          </a:p>
          <a:p>
            <a:pPr marL="190500">
              <a:lnSpc>
                <a:spcPct val="100000"/>
              </a:lnSpc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rows</a:t>
            </a:r>
            <a:r>
              <a:rPr dirty="0" sz="16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are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stored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6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contiguous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memory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locations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134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26261"/>
            <a:ext cx="4041688" cy="3952354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124587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9.11</a:t>
            </a:r>
            <a:r>
              <a:rPr dirty="0" sz="3600" spc="-8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4DDAFF"/>
                </a:solidFill>
                <a:latin typeface="Comic Sans MS"/>
                <a:cs typeface="Comic Sans MS"/>
              </a:rPr>
              <a:t>Multi-</a:t>
            </a:r>
            <a:r>
              <a:rPr dirty="0" sz="3700" b="0">
                <a:solidFill>
                  <a:srgbClr val="4DDAFF"/>
                </a:solidFill>
                <a:latin typeface="Comic Sans MS"/>
                <a:cs typeface="Comic Sans MS"/>
              </a:rPr>
              <a:t>Dimensional</a:t>
            </a:r>
            <a:r>
              <a:rPr dirty="0" sz="3700" spc="-9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latin typeface="Comic Sans MS"/>
                <a:cs typeface="Comic Sans MS"/>
              </a:rPr>
              <a:t>Array</a:t>
            </a:r>
            <a:endParaRPr sz="37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1345"/>
            <a:ext cx="643178" cy="72356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711685" y="959967"/>
            <a:ext cx="3213100" cy="2485390"/>
            <a:chOff x="5711685" y="959967"/>
            <a:chExt cx="3213100" cy="248539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1685" y="959967"/>
              <a:ext cx="3212769" cy="24847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1685" y="959967"/>
              <a:ext cx="1523758" cy="35780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89350" y="1020571"/>
            <a:ext cx="5323205" cy="304292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89865" marR="5080" indent="-177800">
              <a:lnSpc>
                <a:spcPts val="2110"/>
              </a:lnSpc>
              <a:spcBef>
                <a:spcPts val="210"/>
              </a:spcBef>
              <a:buSzPct val="88888"/>
              <a:buAutoNum type="arabicPeriod"/>
              <a:tabLst>
                <a:tab pos="18986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Generalization: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Extend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two-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dimensional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arrays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dimensions,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3D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cubes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or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higher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89865" indent="-177165">
              <a:lnSpc>
                <a:spcPts val="2125"/>
              </a:lnSpc>
              <a:buSzPct val="88888"/>
              <a:buAutoNum type="arabicPeriod"/>
              <a:tabLst>
                <a:tab pos="18986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Declaration: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dimension,</a:t>
            </a:r>
            <a:endParaRPr sz="1800">
              <a:latin typeface="Calibri"/>
              <a:cs typeface="Calibri"/>
            </a:endParaRPr>
          </a:p>
          <a:p>
            <a:pPr marL="189865">
              <a:lnSpc>
                <a:spcPts val="2125"/>
              </a:lnSpc>
              <a:spcBef>
                <a:spcPts val="5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arr[2][3][4]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3D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array.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3.</a:t>
            </a:r>
            <a:r>
              <a:rPr dirty="0" sz="1600" spc="-19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Initialization:</a:t>
            </a:r>
            <a:r>
              <a:rPr dirty="0" sz="18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Nested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braces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dimensions,</a:t>
            </a:r>
            <a:endParaRPr sz="1800">
              <a:latin typeface="Calibri"/>
              <a:cs typeface="Calibri"/>
            </a:endParaRPr>
          </a:p>
          <a:p>
            <a:pPr marL="189865">
              <a:lnSpc>
                <a:spcPts val="2135"/>
              </a:lnSpc>
              <a:spcBef>
                <a:spcPts val="4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arr[2][2][2]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{{{1,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2},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{3,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4}},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{{5,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6},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{7,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8}}};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89865" marR="629285" indent="-177800">
              <a:lnSpc>
                <a:spcPts val="2180"/>
              </a:lnSpc>
              <a:spcBef>
                <a:spcPts val="35"/>
              </a:spcBef>
              <a:buSzPct val="88888"/>
              <a:buAutoNum type="arabicPeriod" startAt="4"/>
              <a:tabLst>
                <a:tab pos="18986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Element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Access: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indices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dimension,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arr[1][0][1]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element.</a:t>
            </a:r>
            <a:endParaRPr sz="1800">
              <a:latin typeface="Calibri"/>
              <a:cs typeface="Calibri"/>
            </a:endParaRPr>
          </a:p>
          <a:p>
            <a:pPr marL="189865" marR="74295" indent="-177800">
              <a:lnSpc>
                <a:spcPts val="2090"/>
              </a:lnSpc>
              <a:spcBef>
                <a:spcPts val="100"/>
              </a:spcBef>
              <a:buSzPct val="88888"/>
              <a:buAutoNum type="arabicPeriod" startAt="4"/>
              <a:tabLst>
                <a:tab pos="189865" algn="l"/>
              </a:tabLst>
            </a:pP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Row-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major</a:t>
            </a:r>
            <a:r>
              <a:rPr dirty="0" sz="18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Order: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layout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continues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elements</a:t>
            </a:r>
            <a:r>
              <a:rPr dirty="0" sz="18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stored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8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contiguous</a:t>
            </a:r>
            <a:r>
              <a:rPr dirty="0" sz="18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locations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dimension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1800">
              <a:latin typeface="Calibri"/>
              <a:cs typeface="Calibri"/>
            </a:endParaRPr>
          </a:p>
          <a:p>
            <a:pPr marL="189865">
              <a:lnSpc>
                <a:spcPts val="2150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dimension.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8803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Configuring</a:t>
            </a:r>
            <a:r>
              <a:rPr dirty="0" sz="3900" spc="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Path</a:t>
            </a:r>
            <a:r>
              <a:rPr dirty="0" sz="3900" spc="55" b="0"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dirty="0" sz="3900" spc="5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VS</a:t>
            </a:r>
            <a:r>
              <a:rPr dirty="0" sz="3900" spc="50" b="0">
                <a:latin typeface="Comic Sans MS"/>
                <a:cs typeface="Comic Sans MS"/>
              </a:rPr>
              <a:t> </a:t>
            </a:r>
            <a:r>
              <a:rPr dirty="0" sz="3900" spc="-20" b="0">
                <a:latin typeface="Comic Sans MS"/>
                <a:cs typeface="Comic Sans MS"/>
              </a:rPr>
              <a:t>Code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147954"/>
            <a:ext cx="8916670" cy="3486150"/>
            <a:chOff x="0" y="147954"/>
            <a:chExt cx="8916670" cy="348615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066" y="147954"/>
              <a:ext cx="1449120" cy="144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4303"/>
              <a:ext cx="7772400" cy="257966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825853" y="1680425"/>
              <a:ext cx="1616710" cy="226695"/>
            </a:xfrm>
            <a:custGeom>
              <a:avLst/>
              <a:gdLst/>
              <a:ahLst/>
              <a:cxnLst/>
              <a:rect l="l" t="t" r="r" b="b"/>
              <a:pathLst>
                <a:path w="1616710" h="226694">
                  <a:moveTo>
                    <a:pt x="0" y="37770"/>
                  </a:moveTo>
                  <a:lnTo>
                    <a:pt x="2968" y="23068"/>
                  </a:lnTo>
                  <a:lnTo>
                    <a:pt x="11062" y="11062"/>
                  </a:lnTo>
                  <a:lnTo>
                    <a:pt x="23068" y="2968"/>
                  </a:lnTo>
                  <a:lnTo>
                    <a:pt x="37770" y="0"/>
                  </a:lnTo>
                  <a:lnTo>
                    <a:pt x="1578830" y="0"/>
                  </a:lnTo>
                  <a:lnTo>
                    <a:pt x="1593532" y="2968"/>
                  </a:lnTo>
                  <a:lnTo>
                    <a:pt x="1605538" y="11062"/>
                  </a:lnTo>
                  <a:lnTo>
                    <a:pt x="1613632" y="23068"/>
                  </a:lnTo>
                  <a:lnTo>
                    <a:pt x="1616600" y="37770"/>
                  </a:lnTo>
                  <a:lnTo>
                    <a:pt x="1616600" y="188844"/>
                  </a:lnTo>
                  <a:lnTo>
                    <a:pt x="1613632" y="203545"/>
                  </a:lnTo>
                  <a:lnTo>
                    <a:pt x="1605538" y="215551"/>
                  </a:lnTo>
                  <a:lnTo>
                    <a:pt x="1593532" y="223646"/>
                  </a:lnTo>
                  <a:lnTo>
                    <a:pt x="1578830" y="226614"/>
                  </a:lnTo>
                  <a:lnTo>
                    <a:pt x="37770" y="226614"/>
                  </a:lnTo>
                  <a:lnTo>
                    <a:pt x="23068" y="223646"/>
                  </a:lnTo>
                  <a:lnTo>
                    <a:pt x="11062" y="215551"/>
                  </a:lnTo>
                  <a:lnTo>
                    <a:pt x="2968" y="203545"/>
                  </a:lnTo>
                  <a:lnTo>
                    <a:pt x="0" y="188844"/>
                  </a:lnTo>
                  <a:lnTo>
                    <a:pt x="0" y="3777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52382" y="968755"/>
            <a:ext cx="444754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100"/>
              </a:spcBef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Need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2400" spc="-2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3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30"/>
              </a:lnSpc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dirty="0" sz="24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Elements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Initialization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Traversal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Bounds</a:t>
            </a:r>
            <a:r>
              <a:rPr dirty="0" sz="2400" spc="-6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Checking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3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as</a:t>
            </a:r>
            <a:r>
              <a:rPr dirty="0" sz="2400" spc="-5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Function</a:t>
            </a:r>
            <a:r>
              <a:rPr dirty="0" sz="2400" spc="-4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Arguments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30"/>
              </a:lnSpc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Pointer</a:t>
            </a:r>
            <a:r>
              <a:rPr dirty="0" sz="24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Arithmetic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r>
              <a:rPr dirty="0" sz="2400" spc="-6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2400" spc="-5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Arrays</a:t>
            </a:r>
            <a:endParaRPr sz="2400">
              <a:latin typeface="Comic Sans MS"/>
              <a:cs typeface="Comic Sans MS"/>
            </a:endParaRPr>
          </a:p>
          <a:p>
            <a:pPr marL="311785" indent="-303530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2916"/>
              <a:buAutoNum type="arabicPeriod"/>
              <a:tabLst>
                <a:tab pos="311785" algn="l"/>
              </a:tabLst>
            </a:pPr>
            <a:r>
              <a:rPr dirty="0" sz="2400" spc="-20">
                <a:solidFill>
                  <a:srgbClr val="4DDAFF"/>
                </a:solidFill>
                <a:latin typeface="Comic Sans MS"/>
                <a:cs typeface="Comic Sans MS"/>
              </a:rPr>
              <a:t>Two-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Dimensional</a:t>
            </a:r>
            <a:r>
              <a:rPr dirty="0" sz="2400" spc="-7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endParaRPr sz="2400">
              <a:latin typeface="Comic Sans MS"/>
              <a:cs typeface="Comic Sans MS"/>
            </a:endParaRPr>
          </a:p>
          <a:p>
            <a:pPr marL="274955" indent="-26797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Multi-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Dimensional</a:t>
            </a:r>
            <a:r>
              <a:rPr dirty="0" sz="2400" spc="-8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5357" y="1021587"/>
            <a:ext cx="6043295" cy="3926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55600" marR="187960" indent="-342900">
              <a:lnSpc>
                <a:spcPts val="1900"/>
              </a:lnSpc>
              <a:spcBef>
                <a:spcPts val="180"/>
              </a:spcBef>
              <a:buAutoNum type="arabicPeriod" startAt="66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sum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average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array.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30"/>
              </a:lnSpc>
              <a:buAutoNum type="arabicPeriod" startAt="66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number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occurrences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70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array.</a:t>
            </a:r>
            <a:endParaRPr sz="1600">
              <a:latin typeface="Calibri"/>
              <a:cs typeface="Calibri"/>
            </a:endParaRPr>
          </a:p>
          <a:p>
            <a:pPr marL="355600" marR="99060" indent="-342900">
              <a:lnSpc>
                <a:spcPts val="1900"/>
              </a:lnSpc>
              <a:spcBef>
                <a:spcPts val="80"/>
              </a:spcBef>
              <a:buAutoNum type="arabicPeriod" startAt="68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maximum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minimum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element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array.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20"/>
              </a:lnSpc>
              <a:buAutoNum type="arabicPeriod" startAt="6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check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sorted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AutoNum type="arabicPeriod" startAt="6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deleting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element.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5"/>
              </a:spcBef>
              <a:buAutoNum type="arabicPeriod" startAt="6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reverse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array.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AutoNum type="arabicPeriod" startAt="6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palindrome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not.</a:t>
            </a:r>
            <a:endParaRPr sz="1600">
              <a:latin typeface="Calibri"/>
              <a:cs typeface="Calibri"/>
            </a:endParaRPr>
          </a:p>
          <a:p>
            <a:pPr marL="355600" marR="5080" indent="-342900">
              <a:lnSpc>
                <a:spcPts val="1900"/>
              </a:lnSpc>
              <a:spcBef>
                <a:spcPts val="65"/>
              </a:spcBef>
              <a:buAutoNum type="arabicPeriod" startAt="68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pointer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arithmetic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char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another.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30"/>
              </a:lnSpc>
              <a:buAutoNum type="arabicPeriod" startAt="6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merge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two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sorted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arrays.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5"/>
              </a:spcBef>
              <a:buAutoNum type="arabicPeriod" startAt="6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search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2-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D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array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AutoNum type="arabicPeriod" startAt="6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sum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average</a:t>
            </a:r>
            <a:r>
              <a:rPr dirty="0" sz="16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2-array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AutoNum type="arabicPeriod" startAt="6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sum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diagonal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elements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327152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10</a:t>
            </a:r>
            <a:r>
              <a:rPr dirty="0" sz="36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Strings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670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9387" y="1179067"/>
            <a:ext cx="4843145" cy="355854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725"/>
              </a:spcBef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4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is</a:t>
            </a:r>
            <a:r>
              <a:rPr dirty="0" sz="2400" spc="-3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2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String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20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String</a:t>
            </a:r>
            <a:r>
              <a:rPr dirty="0" sz="24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Memory</a:t>
            </a:r>
            <a:r>
              <a:rPr dirty="0" sz="2400" spc="-5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Allocation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530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String</a:t>
            </a:r>
            <a:r>
              <a:rPr dirty="0" sz="24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Initialization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25"/>
              </a:spcBef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Format</a:t>
            </a:r>
            <a:r>
              <a:rPr dirty="0" sz="24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Specifiers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25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fgets</a:t>
            </a:r>
            <a:r>
              <a:rPr dirty="0" sz="24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and</a:t>
            </a:r>
            <a:r>
              <a:rPr dirty="0" sz="24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puts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00"/>
              </a:spcBef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r>
              <a:rPr dirty="0" sz="2400" spc="-6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2400" spc="-5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Strings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20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String.h</a:t>
            </a:r>
            <a:r>
              <a:rPr dirty="0" sz="2400" spc="-8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2FF00"/>
                </a:solidFill>
                <a:latin typeface="Comic Sans MS"/>
                <a:cs typeface="Comic Sans MS"/>
              </a:rPr>
              <a:t>(strlen,</a:t>
            </a:r>
            <a:r>
              <a:rPr dirty="0" sz="18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2FF00"/>
                </a:solidFill>
                <a:latin typeface="Comic Sans MS"/>
                <a:cs typeface="Comic Sans MS"/>
              </a:rPr>
              <a:t>strcpy,</a:t>
            </a:r>
            <a:r>
              <a:rPr dirty="0" sz="18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2FF00"/>
                </a:solidFill>
                <a:latin typeface="Comic Sans MS"/>
                <a:cs typeface="Comic Sans MS"/>
              </a:rPr>
              <a:t>strcat,</a:t>
            </a:r>
            <a:r>
              <a:rPr dirty="0" sz="18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omic Sans MS"/>
                <a:cs typeface="Comic Sans MS"/>
              </a:rPr>
              <a:t>strcmp)</a:t>
            </a:r>
            <a:endParaRPr sz="18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530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2-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</a:t>
            </a:r>
            <a:r>
              <a:rPr dirty="0" sz="2400" spc="-3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Array</a:t>
            </a:r>
            <a:r>
              <a:rPr dirty="0" sz="2400" spc="-3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4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Characters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94839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10.1</a:t>
            </a:r>
            <a:r>
              <a:rPr dirty="0" sz="39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4000" spc="-3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is</a:t>
            </a:r>
            <a:r>
              <a:rPr dirty="0" sz="4000" spc="-4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4000" spc="-4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String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6308" y="2759964"/>
            <a:ext cx="662749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101790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Character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Array: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sequence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characters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terminated</a:t>
            </a:r>
            <a:r>
              <a:rPr dirty="0" sz="20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by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20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null</a:t>
            </a:r>
            <a:r>
              <a:rPr dirty="0" sz="20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('</a:t>
            </a:r>
            <a:r>
              <a:rPr dirty="0" sz="2000" spc="-10">
                <a:solidFill>
                  <a:srgbClr val="EE2B28"/>
                </a:solidFill>
                <a:latin typeface="Calibri"/>
                <a:cs typeface="Calibri"/>
              </a:rPr>
              <a:t>\0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').</a:t>
            </a:r>
            <a:endParaRPr sz="2000">
              <a:latin typeface="Calibri"/>
              <a:cs typeface="Calibri"/>
            </a:endParaRPr>
          </a:p>
          <a:p>
            <a:pPr marL="234950" marR="32448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Null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A50A"/>
                </a:solidFill>
                <a:latin typeface="Calibri"/>
                <a:cs typeface="Calibri"/>
              </a:rPr>
              <a:t>Termination: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('\0')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marks</a:t>
            </a:r>
            <a:r>
              <a:rPr dirty="0" sz="20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20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end</a:t>
            </a:r>
            <a:r>
              <a:rPr dirty="0" sz="20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4DDAFF"/>
                </a:solidFill>
                <a:latin typeface="Calibri"/>
                <a:cs typeface="Calibri"/>
              </a:rPr>
              <a:t>of </a:t>
            </a:r>
            <a:r>
              <a:rPr dirty="0" sz="20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20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string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included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length.</a:t>
            </a:r>
            <a:endParaRPr sz="20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String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Literals: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double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quotes,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"Hello,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World!"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34950" marR="14922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Mutable: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Strings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can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be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modified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character 	array.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583" y="1307122"/>
            <a:ext cx="6560896" cy="1141018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9184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10.2</a:t>
            </a:r>
            <a:r>
              <a:rPr dirty="0" sz="3900" spc="-10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String</a:t>
            </a:r>
            <a:r>
              <a:rPr dirty="0" sz="4000" spc="-8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Memory</a:t>
            </a:r>
            <a:r>
              <a:rPr dirty="0" sz="4000" spc="-9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Allocation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06357" y="3576828"/>
            <a:ext cx="646239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508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2000" spc="-7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Allocation:</a:t>
            </a:r>
            <a:r>
              <a:rPr dirty="0" sz="20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Fixed</a:t>
            </a:r>
            <a:r>
              <a:rPr dirty="0" sz="20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size</a:t>
            </a:r>
            <a:r>
              <a:rPr dirty="0" sz="20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at</a:t>
            </a:r>
            <a:r>
              <a:rPr dirty="0" sz="20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compile</a:t>
            </a:r>
            <a:r>
              <a:rPr dirty="0" sz="20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time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terminator.</a:t>
            </a:r>
            <a:endParaRPr sz="2000">
              <a:latin typeface="Calibri"/>
              <a:cs typeface="Calibri"/>
            </a:endParaRPr>
          </a:p>
          <a:p>
            <a:pPr marL="235585" marR="40132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Contiguous</a:t>
            </a:r>
            <a:r>
              <a:rPr dirty="0" sz="20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Memory:</a:t>
            </a:r>
            <a:r>
              <a:rPr dirty="0" sz="2000" spc="-7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Strings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contiguously</a:t>
            </a:r>
            <a:r>
              <a:rPr dirty="0" sz="2000" spc="-7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Arrays.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70482" y="1114818"/>
            <a:ext cx="6807200" cy="2085975"/>
            <a:chOff x="170482" y="1114818"/>
            <a:chExt cx="6807200" cy="20859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1114818"/>
              <a:ext cx="6806783" cy="208569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7307" y="1114818"/>
              <a:ext cx="1649958" cy="225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6304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10.3</a:t>
            </a:r>
            <a:r>
              <a:rPr dirty="0" sz="3900" spc="-7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String</a:t>
            </a:r>
            <a:r>
              <a:rPr dirty="0" sz="4000" spc="-60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Initialization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473" y="1119809"/>
            <a:ext cx="5421935" cy="3658624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56714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10.4</a:t>
            </a:r>
            <a:r>
              <a:rPr dirty="0" sz="39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Format</a:t>
            </a:r>
            <a:r>
              <a:rPr dirty="0" sz="40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Specifiers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462945" y="1085596"/>
            <a:ext cx="4601845" cy="2707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" indent="-223520">
              <a:lnSpc>
                <a:spcPts val="1910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Output: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E2B28"/>
                </a:solidFill>
                <a:latin typeface="Calibri"/>
                <a:cs typeface="Calibri"/>
              </a:rPr>
              <a:t>%s</a:t>
            </a:r>
            <a:r>
              <a:rPr dirty="0" sz="1600" spc="-2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printf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string.</a:t>
            </a:r>
            <a:endParaRPr sz="1600">
              <a:latin typeface="Calibri"/>
              <a:cs typeface="Calibri"/>
            </a:endParaRPr>
          </a:p>
          <a:p>
            <a:pPr marL="236220" marR="142875" indent="-224154">
              <a:lnSpc>
                <a:spcPts val="1900"/>
              </a:lnSpc>
              <a:spcBef>
                <a:spcPts val="65"/>
              </a:spcBef>
              <a:buAutoNum type="arabicPeriod"/>
              <a:tabLst>
                <a:tab pos="23622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Input: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E2B28"/>
                </a:solidFill>
                <a:latin typeface="Calibri"/>
                <a:cs typeface="Calibri"/>
              </a:rPr>
              <a:t>%s</a:t>
            </a:r>
            <a:r>
              <a:rPr dirty="0" sz="1600" spc="-2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scanf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array.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stops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reading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upon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encountering</a:t>
            </a:r>
            <a:endParaRPr sz="1600">
              <a:latin typeface="Calibri"/>
              <a:cs typeface="Calibri"/>
            </a:endParaRPr>
          </a:p>
          <a:p>
            <a:pPr marL="236220">
              <a:lnSpc>
                <a:spcPts val="1910"/>
              </a:lnSpc>
              <a:spcBef>
                <a:spcPts val="35"/>
              </a:spcBef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whitespace,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newline,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or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EOF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36220" marR="359410" indent="-224154">
              <a:lnSpc>
                <a:spcPts val="1900"/>
              </a:lnSpc>
              <a:spcBef>
                <a:spcPts val="65"/>
              </a:spcBef>
              <a:buAutoNum type="arabicPeriod" startAt="3"/>
              <a:tabLst>
                <a:tab pos="23622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No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&amp;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with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scanf: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Unlike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types,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E2B28"/>
                </a:solidFill>
                <a:latin typeface="Calibri"/>
                <a:cs typeface="Calibri"/>
              </a:rPr>
              <a:t>%s</a:t>
            </a:r>
            <a:r>
              <a:rPr dirty="0" sz="1600" spc="-3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scanf,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you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E2B28"/>
                </a:solidFill>
                <a:latin typeface="Calibri"/>
                <a:cs typeface="Calibri"/>
              </a:rPr>
              <a:t>don't</a:t>
            </a:r>
            <a:r>
              <a:rPr dirty="0" sz="1600" spc="-3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prefix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variable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name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with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&amp;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acts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pointer.</a:t>
            </a:r>
            <a:endParaRPr sz="1600">
              <a:latin typeface="Calibri"/>
              <a:cs typeface="Calibri"/>
            </a:endParaRPr>
          </a:p>
          <a:p>
            <a:pPr marL="236220" marR="5080" indent="-224154">
              <a:lnSpc>
                <a:spcPts val="1900"/>
              </a:lnSpc>
              <a:spcBef>
                <a:spcPts val="105"/>
              </a:spcBef>
              <a:buAutoNum type="arabicPeriod" startAt="3"/>
              <a:tabLst>
                <a:tab pos="23622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Safety:</a:t>
            </a:r>
            <a:r>
              <a:rPr dirty="0" sz="1600" spc="-9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prevent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buffer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overflo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scanf,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specify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width,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%9s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char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dirty="0"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10.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4614"/>
            <a:ext cx="4213733" cy="335643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4514079"/>
            <a:ext cx="4213735" cy="524461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290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10.5</a:t>
            </a:r>
            <a:r>
              <a:rPr dirty="0" sz="39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fg</a:t>
            </a:r>
            <a:r>
              <a:rPr dirty="0" sz="4000" b="0">
                <a:latin typeface="Comic Sans MS"/>
                <a:cs typeface="Comic Sans MS"/>
              </a:rPr>
              <a:t>ets</a:t>
            </a:r>
            <a:r>
              <a:rPr dirty="0" sz="4000" spc="-4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and</a:t>
            </a:r>
            <a:r>
              <a:rPr dirty="0" sz="40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puts</a:t>
            </a:r>
            <a:r>
              <a:rPr dirty="0" sz="4000" spc="-4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34" y="1012419"/>
            <a:ext cx="6161735" cy="4016921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290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10.5</a:t>
            </a:r>
            <a:r>
              <a:rPr dirty="0" sz="39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fg</a:t>
            </a:r>
            <a:r>
              <a:rPr dirty="0" sz="4000" b="0">
                <a:latin typeface="Comic Sans MS"/>
                <a:cs typeface="Comic Sans MS"/>
              </a:rPr>
              <a:t>ets</a:t>
            </a:r>
            <a:r>
              <a:rPr dirty="0" sz="4000" spc="-4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and</a:t>
            </a:r>
            <a:r>
              <a:rPr dirty="0" sz="40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puts</a:t>
            </a:r>
            <a:r>
              <a:rPr dirty="0" sz="4000" spc="-4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1203452"/>
            <a:ext cx="7869555" cy="304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" indent="-223520">
              <a:lnSpc>
                <a:spcPts val="2125"/>
              </a:lnSpc>
              <a:spcBef>
                <a:spcPts val="100"/>
              </a:spcBef>
              <a:buClr>
                <a:srgbClr val="FFA50A"/>
              </a:buClr>
              <a:buAutoNum type="arabicPeriod"/>
              <a:tabLst>
                <a:tab pos="236220" algn="l"/>
              </a:tabLst>
            </a:pP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fgets():</a:t>
            </a:r>
            <a:endParaRPr sz="1800">
              <a:latin typeface="Calibri"/>
              <a:cs typeface="Calibri"/>
            </a:endParaRPr>
          </a:p>
          <a:p>
            <a:pPr lvl="1" marL="369570" indent="-179070">
              <a:lnSpc>
                <a:spcPts val="2125"/>
              </a:lnSpc>
              <a:buFont typeface="Arial MT"/>
              <a:buChar char="•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Safe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Input: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Reads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stdin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safely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buffer.</a:t>
            </a:r>
            <a:endParaRPr sz="1800">
              <a:latin typeface="Calibri"/>
              <a:cs typeface="Calibri"/>
            </a:endParaRPr>
          </a:p>
          <a:p>
            <a:pPr lvl="1" marL="369570" indent="-17907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Limits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Length: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read,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preventing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buffer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overflow.</a:t>
            </a:r>
            <a:endParaRPr sz="1800">
              <a:latin typeface="Calibri"/>
              <a:cs typeface="Calibri"/>
            </a:endParaRPr>
          </a:p>
          <a:p>
            <a:pPr lvl="1" marL="369570" indent="-179070">
              <a:lnSpc>
                <a:spcPts val="2135"/>
              </a:lnSpc>
              <a:spcBef>
                <a:spcPts val="25"/>
              </a:spcBef>
              <a:buFont typeface="Arial MT"/>
              <a:buChar char="•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Includes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Newline: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newline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(\n)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fits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buffer.</a:t>
            </a:r>
            <a:endParaRPr sz="1800">
              <a:latin typeface="Calibri"/>
              <a:cs typeface="Calibri"/>
            </a:endParaRPr>
          </a:p>
          <a:p>
            <a:pPr marL="236220" indent="-223520">
              <a:lnSpc>
                <a:spcPts val="2135"/>
              </a:lnSpc>
              <a:buClr>
                <a:srgbClr val="FFA50A"/>
              </a:buClr>
              <a:buAutoNum type="arabicPeriod"/>
              <a:tabLst>
                <a:tab pos="236220" algn="l"/>
              </a:tabLst>
            </a:pP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puts():</a:t>
            </a:r>
            <a:endParaRPr sz="1800">
              <a:latin typeface="Calibri"/>
              <a:cs typeface="Calibri"/>
            </a:endParaRPr>
          </a:p>
          <a:p>
            <a:pPr lvl="1" marL="369570" indent="-17907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Simple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Output: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Writes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stdout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appends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newline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automatically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lvl="1" marL="369570" indent="-179070">
              <a:lnSpc>
                <a:spcPts val="2125"/>
              </a:lnSpc>
              <a:buFont typeface="Arial MT"/>
              <a:buChar char="•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No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Format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Specifiers: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prints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formatting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options.</a:t>
            </a:r>
            <a:endParaRPr sz="1800">
              <a:latin typeface="Calibri"/>
              <a:cs typeface="Calibri"/>
            </a:endParaRPr>
          </a:p>
          <a:p>
            <a:pPr marL="236220" indent="-223520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AutoNum type="arabicPeriod"/>
              <a:tabLst>
                <a:tab pos="236220" algn="l"/>
              </a:tabLst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gets()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1800">
                <a:solidFill>
                  <a:srgbClr val="EE2B28"/>
                </a:solidFill>
                <a:latin typeface="Calibri"/>
                <a:cs typeface="Calibri"/>
              </a:rPr>
              <a:t>Not</a:t>
            </a:r>
            <a:r>
              <a:rPr dirty="0" sz="1800" spc="-4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E2B28"/>
                </a:solidFill>
                <a:latin typeface="Calibri"/>
                <a:cs typeface="Calibri"/>
              </a:rPr>
              <a:t>Recommended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):</a:t>
            </a:r>
            <a:endParaRPr sz="1800">
              <a:latin typeface="Calibri"/>
              <a:cs typeface="Calibri"/>
            </a:endParaRPr>
          </a:p>
          <a:p>
            <a:pPr lvl="1" marL="369570" indent="-179070">
              <a:lnSpc>
                <a:spcPts val="2135"/>
              </a:lnSpc>
              <a:spcBef>
                <a:spcPts val="25"/>
              </a:spcBef>
              <a:buFont typeface="Arial MT"/>
              <a:buChar char="•"/>
              <a:tabLst>
                <a:tab pos="36957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Unsafe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Input: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Reads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stdin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newline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EOF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limits.</a:t>
            </a:r>
            <a:endParaRPr sz="1800">
              <a:latin typeface="Calibri"/>
              <a:cs typeface="Calibri"/>
            </a:endParaRPr>
          </a:p>
          <a:p>
            <a:pPr lvl="1" marL="369570" indent="-179070">
              <a:lnSpc>
                <a:spcPts val="2135"/>
              </a:lnSpc>
              <a:buFont typeface="Arial MT"/>
              <a:buChar char="•"/>
              <a:tabLst>
                <a:tab pos="36957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Buffer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Overflow: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Prone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overflow,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vulnerabilities.</a:t>
            </a:r>
            <a:endParaRPr sz="1800">
              <a:latin typeface="Calibri"/>
              <a:cs typeface="Calibri"/>
            </a:endParaRPr>
          </a:p>
          <a:p>
            <a:pPr lvl="1" marL="369570" indent="-17907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36957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Deprecated: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Removed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C11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risks.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8803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Configuring</a:t>
            </a:r>
            <a:r>
              <a:rPr dirty="0" sz="3900" spc="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Path</a:t>
            </a:r>
            <a:r>
              <a:rPr dirty="0" sz="3900" spc="55" b="0"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dirty="0" sz="3900" spc="5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VS</a:t>
            </a:r>
            <a:r>
              <a:rPr dirty="0" sz="3900" spc="50" b="0">
                <a:latin typeface="Comic Sans MS"/>
                <a:cs typeface="Comic Sans MS"/>
              </a:rPr>
              <a:t> </a:t>
            </a:r>
            <a:r>
              <a:rPr dirty="0" sz="3900" spc="-20" b="0">
                <a:latin typeface="Comic Sans MS"/>
                <a:cs typeface="Comic Sans MS"/>
              </a:rPr>
              <a:t>Code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066" y="147954"/>
            <a:ext cx="1449120" cy="144910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70482" y="1667433"/>
            <a:ext cx="7772400" cy="2304415"/>
            <a:chOff x="170482" y="1667433"/>
            <a:chExt cx="7772400" cy="23044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82" y="1667433"/>
              <a:ext cx="7772400" cy="230392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44907" y="2193302"/>
              <a:ext cx="3129915" cy="339725"/>
            </a:xfrm>
            <a:custGeom>
              <a:avLst/>
              <a:gdLst/>
              <a:ahLst/>
              <a:cxnLst/>
              <a:rect l="l" t="t" r="r" b="b"/>
              <a:pathLst>
                <a:path w="3129915" h="339725">
                  <a:moveTo>
                    <a:pt x="0" y="56608"/>
                  </a:moveTo>
                  <a:lnTo>
                    <a:pt x="4448" y="34574"/>
                  </a:lnTo>
                  <a:lnTo>
                    <a:pt x="16580" y="16580"/>
                  </a:lnTo>
                  <a:lnTo>
                    <a:pt x="34574" y="4448"/>
                  </a:lnTo>
                  <a:lnTo>
                    <a:pt x="56608" y="0"/>
                  </a:lnTo>
                  <a:lnTo>
                    <a:pt x="3072961" y="0"/>
                  </a:lnTo>
                  <a:lnTo>
                    <a:pt x="3094993" y="4448"/>
                  </a:lnTo>
                  <a:lnTo>
                    <a:pt x="3112984" y="16580"/>
                  </a:lnTo>
                  <a:lnTo>
                    <a:pt x="3125113" y="34574"/>
                  </a:lnTo>
                  <a:lnTo>
                    <a:pt x="3129561" y="56608"/>
                  </a:lnTo>
                  <a:lnTo>
                    <a:pt x="3129561" y="283031"/>
                  </a:lnTo>
                  <a:lnTo>
                    <a:pt x="3125113" y="305065"/>
                  </a:lnTo>
                  <a:lnTo>
                    <a:pt x="3112984" y="323059"/>
                  </a:lnTo>
                  <a:lnTo>
                    <a:pt x="3094993" y="335191"/>
                  </a:lnTo>
                  <a:lnTo>
                    <a:pt x="3072961" y="339640"/>
                  </a:lnTo>
                  <a:lnTo>
                    <a:pt x="56608" y="339640"/>
                  </a:lnTo>
                  <a:lnTo>
                    <a:pt x="34574" y="335191"/>
                  </a:lnTo>
                  <a:lnTo>
                    <a:pt x="16580" y="323059"/>
                  </a:lnTo>
                  <a:lnTo>
                    <a:pt x="4448" y="305065"/>
                  </a:lnTo>
                  <a:lnTo>
                    <a:pt x="0" y="283031"/>
                  </a:lnTo>
                  <a:lnTo>
                    <a:pt x="0" y="56608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0589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10.6</a:t>
            </a:r>
            <a:r>
              <a:rPr dirty="0" sz="3900" spc="-7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r>
              <a:rPr dirty="0" sz="40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4000" spc="-6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Strings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64386" y="4056379"/>
            <a:ext cx="646684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string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represented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pointer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its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first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character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char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*str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"Hello";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character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"Hello"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900" y="1018641"/>
            <a:ext cx="5644258" cy="2917184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0589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10.6</a:t>
            </a:r>
            <a:r>
              <a:rPr dirty="0" sz="3900" spc="-7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r>
              <a:rPr dirty="0" sz="40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4000" spc="-6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Strings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9207" y="3884167"/>
            <a:ext cx="613791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508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Immutable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String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Literals: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String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literals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assigned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character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pointers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read-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memory,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immutable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Attempting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modify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them,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str[0]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'M';,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leads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undefined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behavior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54229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Array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vs.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Pointer: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constant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element,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character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array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allows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modification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097" y="970686"/>
            <a:ext cx="5153444" cy="2847174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9262" y="-74675"/>
            <a:ext cx="31692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10.7</a:t>
            </a:r>
            <a:r>
              <a:rPr dirty="0" sz="36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400" spc="-10" b="0">
                <a:solidFill>
                  <a:srgbClr val="EE2B28"/>
                </a:solidFill>
                <a:latin typeface="Comic Sans MS"/>
                <a:cs typeface="Comic Sans MS"/>
              </a:rPr>
              <a:t>String.h</a:t>
            </a:r>
            <a:endParaRPr sz="44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70350" y="345101"/>
            <a:ext cx="4859655" cy="2231390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2200" spc="-10">
                <a:solidFill>
                  <a:srgbClr val="02FF00"/>
                </a:solidFill>
                <a:latin typeface="Comic Sans MS"/>
                <a:cs typeface="Comic Sans MS"/>
              </a:rPr>
              <a:t>(strlen)</a:t>
            </a:r>
            <a:endParaRPr sz="2200">
              <a:latin typeface="Comic Sans MS"/>
              <a:cs typeface="Comic Sans MS"/>
            </a:endParaRPr>
          </a:p>
          <a:p>
            <a:pPr algn="ctr" marL="1906905" marR="5080" indent="635">
              <a:lnSpc>
                <a:spcPct val="100600"/>
              </a:lnSpc>
              <a:spcBef>
                <a:spcPts val="1630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Returns</a:t>
            </a:r>
            <a:r>
              <a:rPr dirty="0" sz="24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length</a:t>
            </a:r>
            <a:r>
              <a:rPr dirty="0" sz="2400" spc="-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string,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2400" spc="-4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including</a:t>
            </a:r>
            <a:r>
              <a:rPr dirty="0" sz="2400" spc="-4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terminating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byte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('\0')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3972737"/>
            <a:ext cx="5608106" cy="28743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27049"/>
            <a:ext cx="5608106" cy="287712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9262" y="-74675"/>
            <a:ext cx="31692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10.7</a:t>
            </a:r>
            <a:r>
              <a:rPr dirty="0" sz="36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400" spc="-10" b="0">
                <a:solidFill>
                  <a:srgbClr val="EE2B28"/>
                </a:solidFill>
                <a:latin typeface="Comic Sans MS"/>
                <a:cs typeface="Comic Sans MS"/>
              </a:rPr>
              <a:t>String.h</a:t>
            </a:r>
            <a:endParaRPr sz="44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38600" y="345101"/>
            <a:ext cx="4917440" cy="2600325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2200" spc="-10">
                <a:solidFill>
                  <a:srgbClr val="02FF00"/>
                </a:solidFill>
                <a:latin typeface="Comic Sans MS"/>
                <a:cs typeface="Comic Sans MS"/>
              </a:rPr>
              <a:t>(strcpy)</a:t>
            </a:r>
            <a:endParaRPr sz="2200">
              <a:latin typeface="Comic Sans MS"/>
              <a:cs typeface="Comic Sans MS"/>
            </a:endParaRPr>
          </a:p>
          <a:p>
            <a:pPr algn="ctr" marL="1910080" marR="5080" indent="3175">
              <a:lnSpc>
                <a:spcPct val="100600"/>
              </a:lnSpc>
              <a:spcBef>
                <a:spcPts val="1630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Copies</a:t>
            </a:r>
            <a:r>
              <a:rPr dirty="0" sz="24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string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pointed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source,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terminating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byte,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02FF00"/>
                </a:solidFill>
                <a:latin typeface="Calibri"/>
                <a:cs typeface="Calibri"/>
              </a:rPr>
              <a:t>to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24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destination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4389813"/>
            <a:ext cx="4972420" cy="34290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958176"/>
            <a:ext cx="4972418" cy="3301997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9262" y="-74675"/>
            <a:ext cx="31692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10.7</a:t>
            </a:r>
            <a:r>
              <a:rPr dirty="0" sz="36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400" spc="-10" b="0">
                <a:solidFill>
                  <a:srgbClr val="EE2B28"/>
                </a:solidFill>
                <a:latin typeface="Comic Sans MS"/>
                <a:cs typeface="Comic Sans MS"/>
              </a:rPr>
              <a:t>String.h</a:t>
            </a:r>
            <a:endParaRPr sz="44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48886" y="345101"/>
            <a:ext cx="4898390" cy="3322320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2200" spc="-10">
                <a:solidFill>
                  <a:srgbClr val="02FF00"/>
                </a:solidFill>
                <a:latin typeface="Comic Sans MS"/>
                <a:cs typeface="Comic Sans MS"/>
              </a:rPr>
              <a:t>(strcat)</a:t>
            </a:r>
            <a:endParaRPr sz="2200">
              <a:latin typeface="Comic Sans MS"/>
              <a:cs typeface="Comic Sans MS"/>
            </a:endParaRPr>
          </a:p>
          <a:p>
            <a:pPr algn="ctr" marL="1913255" marR="5080" indent="-2540">
              <a:lnSpc>
                <a:spcPct val="100000"/>
              </a:lnSpc>
              <a:spcBef>
                <a:spcPts val="1645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Appends</a:t>
            </a:r>
            <a:r>
              <a:rPr dirty="0" sz="24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source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24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24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destination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string,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overwriting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terminating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byte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destination,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adds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terminating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byte.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3" y="4440930"/>
            <a:ext cx="5580940" cy="31068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37856"/>
            <a:ext cx="5580938" cy="3272241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9262" y="-74675"/>
            <a:ext cx="31692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10.7</a:t>
            </a:r>
            <a:r>
              <a:rPr dirty="0" sz="36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400" spc="-10" b="0">
                <a:solidFill>
                  <a:srgbClr val="EE2B28"/>
                </a:solidFill>
                <a:latin typeface="Comic Sans MS"/>
                <a:cs typeface="Comic Sans MS"/>
              </a:rPr>
              <a:t>String.h</a:t>
            </a:r>
            <a:endParaRPr sz="44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02849" y="345101"/>
            <a:ext cx="4971415" cy="2231390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2200" spc="-10">
                <a:solidFill>
                  <a:srgbClr val="02FF00"/>
                </a:solidFill>
                <a:latin typeface="Comic Sans MS"/>
                <a:cs typeface="Comic Sans MS"/>
              </a:rPr>
              <a:t>(strcmp)</a:t>
            </a:r>
            <a:endParaRPr sz="2200">
              <a:latin typeface="Comic Sans MS"/>
              <a:cs typeface="Comic Sans MS"/>
            </a:endParaRPr>
          </a:p>
          <a:p>
            <a:pPr algn="ctr" marL="1931035" marR="5080" indent="-635">
              <a:lnSpc>
                <a:spcPct val="100600"/>
              </a:lnSpc>
              <a:spcBef>
                <a:spcPts val="1630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Compares</a:t>
            </a:r>
            <a:r>
              <a:rPr dirty="0" sz="24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strings lexicographically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returns</a:t>
            </a:r>
            <a:r>
              <a:rPr dirty="0" sz="2400" spc="-9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an</a:t>
            </a:r>
            <a:r>
              <a:rPr dirty="0" sz="2400" spc="-9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dirty="0" sz="2400" spc="-9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based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comparison.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1642" y="1027049"/>
            <a:ext cx="5396865" cy="4011929"/>
            <a:chOff x="81642" y="1027049"/>
            <a:chExt cx="5396865" cy="401192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42" y="4420093"/>
              <a:ext cx="5396590" cy="6184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42" y="1027049"/>
              <a:ext cx="5396590" cy="3357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385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10.8</a:t>
            </a:r>
            <a:r>
              <a:rPr dirty="0" sz="39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2-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D</a:t>
            </a:r>
            <a:r>
              <a:rPr dirty="0" sz="4000" spc="-3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array</a:t>
            </a:r>
            <a:r>
              <a:rPr dirty="0" sz="4000" spc="-3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4000" spc="-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Characters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85" y="933500"/>
            <a:ext cx="4929251" cy="412295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9001" y="949826"/>
            <a:ext cx="3915600" cy="836593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385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10.8</a:t>
            </a:r>
            <a:r>
              <a:rPr dirty="0" sz="39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2-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D</a:t>
            </a:r>
            <a:r>
              <a:rPr dirty="0" sz="4000" spc="-3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array</a:t>
            </a:r>
            <a:r>
              <a:rPr dirty="0" sz="4000" spc="-3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4000" spc="-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Characters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725" y="999235"/>
            <a:ext cx="8609330" cy="304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" indent="-223520">
              <a:lnSpc>
                <a:spcPts val="2135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Matrix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Characters: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2D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each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row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represents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string.</a:t>
            </a:r>
            <a:endParaRPr sz="1800">
              <a:latin typeface="Calibri"/>
              <a:cs typeface="Calibri"/>
            </a:endParaRPr>
          </a:p>
          <a:p>
            <a:pPr marL="236220" indent="-223520">
              <a:lnSpc>
                <a:spcPts val="2135"/>
              </a:lnSpc>
              <a:buAutoNum type="arabicPeriod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String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Array: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store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strings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length.</a:t>
            </a:r>
            <a:endParaRPr sz="1800">
              <a:latin typeface="Calibri"/>
              <a:cs typeface="Calibri"/>
            </a:endParaRPr>
          </a:p>
          <a:p>
            <a:pPr marL="236220" indent="-22352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Null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A50A"/>
                </a:solidFill>
                <a:latin typeface="Calibri"/>
                <a:cs typeface="Calibri"/>
              </a:rPr>
              <a:t>Termination: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Each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string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array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must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end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with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null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character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'\0’.</a:t>
            </a:r>
            <a:endParaRPr sz="1800">
              <a:latin typeface="Calibri"/>
              <a:cs typeface="Calibri"/>
            </a:endParaRPr>
          </a:p>
          <a:p>
            <a:pPr marL="236220" marR="5080" indent="-224154">
              <a:lnSpc>
                <a:spcPts val="2090"/>
              </a:lnSpc>
              <a:spcBef>
                <a:spcPts val="175"/>
              </a:spcBef>
              <a:buAutoNum type="arabicPeriod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Fixed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Width: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strings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fixed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maximum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width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2D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array.</a:t>
            </a:r>
            <a:endParaRPr sz="1800">
              <a:latin typeface="Calibri"/>
              <a:cs typeface="Calibri"/>
            </a:endParaRPr>
          </a:p>
          <a:p>
            <a:pPr marL="235585" marR="2576195" indent="-223520">
              <a:lnSpc>
                <a:spcPts val="2110"/>
              </a:lnSpc>
              <a:spcBef>
                <a:spcPts val="100"/>
              </a:spcBef>
              <a:buAutoNum type="arabicPeriod"/>
              <a:tabLst>
                <a:tab pos="28892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Row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Access: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specific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string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(row)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indexing,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e.g.,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charArray[0]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accesses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string.</a:t>
            </a:r>
            <a:endParaRPr sz="1800">
              <a:latin typeface="Calibri"/>
              <a:cs typeface="Calibri"/>
            </a:endParaRPr>
          </a:p>
          <a:p>
            <a:pPr marL="236220" indent="-223520">
              <a:lnSpc>
                <a:spcPts val="2125"/>
              </a:lnSpc>
              <a:buAutoNum type="arabicPeriod"/>
              <a:tabLst>
                <a:tab pos="23622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Character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Access:</a:t>
            </a:r>
            <a:r>
              <a:rPr dirty="0" sz="18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individual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characters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double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indexing,</a:t>
            </a:r>
            <a:endParaRPr sz="1800">
              <a:latin typeface="Calibri"/>
              <a:cs typeface="Calibri"/>
            </a:endParaRPr>
          </a:p>
          <a:p>
            <a:pPr marL="288925">
              <a:lnSpc>
                <a:spcPts val="2125"/>
              </a:lnSpc>
              <a:spcBef>
                <a:spcPts val="45"/>
              </a:spcBef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e.g.,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charArray[1][2]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accesses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3rd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2nd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string.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7.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Initialization: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initialized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literals,</a:t>
            </a:r>
            <a:endParaRPr sz="1800">
              <a:latin typeface="Calibri"/>
              <a:cs typeface="Calibri"/>
            </a:endParaRPr>
          </a:p>
          <a:p>
            <a:pPr marL="236220">
              <a:lnSpc>
                <a:spcPct val="100000"/>
              </a:lnSpc>
              <a:spcBef>
                <a:spcPts val="50"/>
              </a:spcBef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e.g.,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char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charArray[3][4]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{"abc",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"def",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"ghi"}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;.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5670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9387" y="1179067"/>
            <a:ext cx="4843145" cy="355854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725"/>
              </a:spcBef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4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is</a:t>
            </a:r>
            <a:r>
              <a:rPr dirty="0" sz="2400" spc="-3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2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String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20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String</a:t>
            </a:r>
            <a:r>
              <a:rPr dirty="0" sz="24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Memory</a:t>
            </a:r>
            <a:r>
              <a:rPr dirty="0" sz="2400" spc="-5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Allocation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530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String</a:t>
            </a:r>
            <a:r>
              <a:rPr dirty="0" sz="24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Initialization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25"/>
              </a:spcBef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Format</a:t>
            </a:r>
            <a:r>
              <a:rPr dirty="0" sz="24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Specifiers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25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fgets</a:t>
            </a:r>
            <a:r>
              <a:rPr dirty="0" sz="24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and</a:t>
            </a:r>
            <a:r>
              <a:rPr dirty="0" sz="24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puts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00"/>
              </a:spcBef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r>
              <a:rPr dirty="0" sz="2400" spc="-6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2400" spc="-5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Strings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620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String.h</a:t>
            </a:r>
            <a:r>
              <a:rPr dirty="0" sz="2400" spc="-8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2FF00"/>
                </a:solidFill>
                <a:latin typeface="Comic Sans MS"/>
                <a:cs typeface="Comic Sans MS"/>
              </a:rPr>
              <a:t>(strlen,</a:t>
            </a:r>
            <a:r>
              <a:rPr dirty="0" sz="18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2FF00"/>
                </a:solidFill>
                <a:latin typeface="Comic Sans MS"/>
                <a:cs typeface="Comic Sans MS"/>
              </a:rPr>
              <a:t>strcpy,</a:t>
            </a:r>
            <a:r>
              <a:rPr dirty="0" sz="18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02FF00"/>
                </a:solidFill>
                <a:latin typeface="Comic Sans MS"/>
                <a:cs typeface="Comic Sans MS"/>
              </a:rPr>
              <a:t>strcat,</a:t>
            </a:r>
            <a:r>
              <a:rPr dirty="0" sz="18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omic Sans MS"/>
                <a:cs typeface="Comic Sans MS"/>
              </a:rPr>
              <a:t>strcmp)</a:t>
            </a:r>
            <a:endParaRPr sz="18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530"/>
              </a:spcBef>
              <a:buClr>
                <a:srgbClr val="FFA50A"/>
              </a:buClr>
              <a:buSzPct val="75000"/>
              <a:buAutoNum type="arabicPeriod"/>
              <a:tabLst>
                <a:tab pos="274955" algn="l"/>
              </a:tabLst>
            </a:pP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2-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</a:t>
            </a:r>
            <a:r>
              <a:rPr dirty="0" sz="2400" spc="-3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Array</a:t>
            </a:r>
            <a:r>
              <a:rPr dirty="0" sz="2400" spc="-3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4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Characters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5723" y="1131315"/>
            <a:ext cx="6276975" cy="3926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ts val="1910"/>
              </a:lnSpc>
              <a:spcBef>
                <a:spcPts val="100"/>
              </a:spcBef>
              <a:buAutoNum type="arabicPeriod" startAt="78"/>
              <a:tabLst>
                <a:tab pos="35496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Read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line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fgets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print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puts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5600" marR="123825" indent="-342900">
              <a:lnSpc>
                <a:spcPts val="1920"/>
              </a:lnSpc>
              <a:spcBef>
                <a:spcPts val="50"/>
              </a:spcBef>
              <a:buAutoNum type="arabicPeriod" startAt="78"/>
              <a:tabLst>
                <a:tab pos="35560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printf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format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specifiers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print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date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string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(day,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month,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year).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spcBef>
                <a:spcPts val="10"/>
              </a:spcBef>
              <a:buAutoNum type="arabicPeriod" startAt="7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input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string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uppercase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5600" marR="304165" indent="-342900">
              <a:lnSpc>
                <a:spcPts val="1900"/>
              </a:lnSpc>
              <a:spcBef>
                <a:spcPts val="65"/>
              </a:spcBef>
              <a:buAutoNum type="arabicPeriod" startAt="78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simple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text-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user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login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system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compares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stored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strcmp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30"/>
              </a:lnSpc>
              <a:buAutoNum type="arabicPeriod" startAt="78"/>
              <a:tabLst>
                <a:tab pos="35496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2-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D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character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array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store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display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tic-tac-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toe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board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AutoNum type="arabicPeriod" startAt="7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takes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string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reverses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place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355600" marR="384810" indent="-342900">
              <a:lnSpc>
                <a:spcPts val="1900"/>
              </a:lnSpc>
              <a:spcBef>
                <a:spcPts val="155"/>
              </a:spcBef>
              <a:buAutoNum type="arabicPeriod" startAt="78"/>
              <a:tabLst>
                <a:tab pos="35560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Implement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trim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removes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leading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trailing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spaces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string.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20"/>
              </a:lnSpc>
              <a:buAutoNum type="arabicPeriod" startAt="78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checks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if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string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palindrome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forwards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backwards)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result.</a:t>
            </a:r>
            <a:endParaRPr sz="1600">
              <a:latin typeface="Calibri"/>
              <a:cs typeface="Calibri"/>
            </a:endParaRPr>
          </a:p>
          <a:p>
            <a:pPr marL="355600" marR="135890" indent="-342900">
              <a:lnSpc>
                <a:spcPts val="1989"/>
              </a:lnSpc>
              <a:spcBef>
                <a:spcPts val="5"/>
              </a:spcBef>
              <a:buAutoNum type="arabicPeriod" startAt="86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do-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while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password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checker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valid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entered.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10"/>
              </a:lnSpc>
              <a:buAutoNum type="arabicPeriod" startAt="86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break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read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inputs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from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user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break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keyword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(like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"exit")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entered.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8803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Configuring</a:t>
            </a:r>
            <a:r>
              <a:rPr dirty="0" sz="3900" spc="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Path</a:t>
            </a:r>
            <a:r>
              <a:rPr dirty="0" sz="3900" spc="55" b="0"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dirty="0" sz="3900" spc="5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VS</a:t>
            </a:r>
            <a:r>
              <a:rPr dirty="0" sz="3900" spc="50" b="0">
                <a:latin typeface="Comic Sans MS"/>
                <a:cs typeface="Comic Sans MS"/>
              </a:rPr>
              <a:t> </a:t>
            </a:r>
            <a:r>
              <a:rPr dirty="0" sz="3900" spc="-20" b="0">
                <a:latin typeface="Comic Sans MS"/>
                <a:cs typeface="Comic Sans MS"/>
              </a:rPr>
              <a:t>Code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066" y="147954"/>
            <a:ext cx="1449120" cy="144910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15154" y="1745019"/>
            <a:ext cx="7772400" cy="2214880"/>
            <a:chOff x="215154" y="1745019"/>
            <a:chExt cx="7772400" cy="221488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154" y="1745019"/>
              <a:ext cx="7772396" cy="221443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84701" y="2267458"/>
              <a:ext cx="2978150" cy="304800"/>
            </a:xfrm>
            <a:custGeom>
              <a:avLst/>
              <a:gdLst/>
              <a:ahLst/>
              <a:cxnLst/>
              <a:rect l="l" t="t" r="r" b="b"/>
              <a:pathLst>
                <a:path w="2978150" h="304800">
                  <a:moveTo>
                    <a:pt x="0" y="50714"/>
                  </a:moveTo>
                  <a:lnTo>
                    <a:pt x="3985" y="30974"/>
                  </a:lnTo>
                  <a:lnTo>
                    <a:pt x="14853" y="14853"/>
                  </a:lnTo>
                  <a:lnTo>
                    <a:pt x="30973" y="3985"/>
                  </a:lnTo>
                  <a:lnTo>
                    <a:pt x="50714" y="0"/>
                  </a:lnTo>
                  <a:lnTo>
                    <a:pt x="2927261" y="0"/>
                  </a:lnTo>
                  <a:lnTo>
                    <a:pt x="2947003" y="3985"/>
                  </a:lnTo>
                  <a:lnTo>
                    <a:pt x="2963125" y="14853"/>
                  </a:lnTo>
                  <a:lnTo>
                    <a:pt x="2973995" y="30974"/>
                  </a:lnTo>
                  <a:lnTo>
                    <a:pt x="2977981" y="50714"/>
                  </a:lnTo>
                  <a:lnTo>
                    <a:pt x="2977981" y="253575"/>
                  </a:lnTo>
                  <a:lnTo>
                    <a:pt x="2973995" y="273315"/>
                  </a:lnTo>
                  <a:lnTo>
                    <a:pt x="2963125" y="289436"/>
                  </a:lnTo>
                  <a:lnTo>
                    <a:pt x="2947003" y="300304"/>
                  </a:lnTo>
                  <a:lnTo>
                    <a:pt x="2927261" y="304290"/>
                  </a:lnTo>
                  <a:lnTo>
                    <a:pt x="50714" y="304290"/>
                  </a:lnTo>
                  <a:lnTo>
                    <a:pt x="30973" y="300304"/>
                  </a:lnTo>
                  <a:lnTo>
                    <a:pt x="14853" y="289436"/>
                  </a:lnTo>
                  <a:lnTo>
                    <a:pt x="3985" y="273315"/>
                  </a:lnTo>
                  <a:lnTo>
                    <a:pt x="0" y="253575"/>
                  </a:lnTo>
                  <a:lnTo>
                    <a:pt x="0" y="5071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291465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11</a:t>
            </a:r>
            <a:r>
              <a:rPr dirty="0" sz="3600" spc="-3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Structures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670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42237" y="1194308"/>
            <a:ext cx="5186045" cy="3680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00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Why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use</a:t>
            </a:r>
            <a:r>
              <a:rPr dirty="0" sz="24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dirty="0" sz="24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7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Elements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Memory</a:t>
            </a:r>
            <a:r>
              <a:rPr dirty="0" sz="2400" spc="-6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Allocation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Initialization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4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Structures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Arrow</a:t>
            </a:r>
            <a:r>
              <a:rPr dirty="0" sz="2400" spc="-2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-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&gt;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6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as</a:t>
            </a:r>
            <a:r>
              <a:rPr dirty="0" sz="2400" spc="-7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Function</a:t>
            </a:r>
            <a:r>
              <a:rPr dirty="0" sz="2400" spc="-5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Arguments</a:t>
            </a:r>
            <a:endParaRPr sz="2400">
              <a:latin typeface="Comic Sans MS"/>
              <a:cs typeface="Comic Sans MS"/>
            </a:endParaRPr>
          </a:p>
          <a:p>
            <a:pPr marL="410845" indent="-39814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084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Typedef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keyword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7456" y="1143977"/>
            <a:ext cx="3054629" cy="2159304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243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11.1</a:t>
            </a:r>
            <a:r>
              <a:rPr dirty="0" sz="39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Why</a:t>
            </a:r>
            <a:r>
              <a:rPr dirty="0" sz="40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use</a:t>
            </a:r>
            <a:r>
              <a:rPr dirty="0" sz="4000" spc="-4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Structure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704" y="933500"/>
            <a:ext cx="6054592" cy="41050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7058" y="931336"/>
            <a:ext cx="1790141" cy="4107205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243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11.1</a:t>
            </a:r>
            <a:r>
              <a:rPr dirty="0" sz="39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Why</a:t>
            </a:r>
            <a:r>
              <a:rPr dirty="0" sz="40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use</a:t>
            </a:r>
            <a:r>
              <a:rPr dirty="0" sz="4000" spc="-4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Structure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5" y="1114044"/>
            <a:ext cx="869950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79438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Grouping</a:t>
            </a:r>
            <a:r>
              <a:rPr dirty="0" sz="20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Data:</a:t>
            </a:r>
            <a:r>
              <a:rPr dirty="0" sz="20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Structures</a:t>
            </a:r>
            <a:r>
              <a:rPr dirty="0" sz="20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allow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related</a:t>
            </a:r>
            <a:r>
              <a:rPr dirty="0" sz="20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data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items</a:t>
            </a:r>
            <a:r>
              <a:rPr dirty="0" sz="20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grouped</a:t>
            </a:r>
            <a:r>
              <a:rPr dirty="0" sz="20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together</a:t>
            </a:r>
            <a:r>
              <a:rPr dirty="0" sz="20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name.</a:t>
            </a:r>
            <a:endParaRPr sz="20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Modelling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A50A"/>
                </a:solidFill>
                <a:latin typeface="Calibri"/>
                <a:cs typeface="Calibri"/>
              </a:rPr>
              <a:t>Real-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world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Entities: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representation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complex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entities</a:t>
            </a:r>
            <a:r>
              <a:rPr dirty="0" sz="20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(e.g.,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student,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space)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naturally.</a:t>
            </a:r>
            <a:endParaRPr sz="2000">
              <a:latin typeface="Calibri"/>
              <a:cs typeface="Calibri"/>
            </a:endParaRPr>
          </a:p>
          <a:p>
            <a:pPr marL="235585" marR="45974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Ease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Handling: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Simplify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passing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single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argument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functions.</a:t>
            </a:r>
            <a:endParaRPr sz="2000">
              <a:latin typeface="Calibri"/>
              <a:cs typeface="Calibri"/>
            </a:endParaRPr>
          </a:p>
          <a:p>
            <a:pPr marL="235585" marR="454659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Data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Encapsulation: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Encapsulate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related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enhancing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readability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maintainability.</a:t>
            </a:r>
            <a:endParaRPr sz="20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Type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Definition:</a:t>
            </a:r>
            <a:r>
              <a:rPr dirty="0" sz="20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Allow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creation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20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new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data</a:t>
            </a:r>
            <a:r>
              <a:rPr dirty="0" sz="20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types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tailored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needs.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34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11.2</a:t>
            </a:r>
            <a:r>
              <a:rPr dirty="0" sz="3900" spc="-7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Structure</a:t>
            </a:r>
            <a:r>
              <a:rPr dirty="0" sz="4000" spc="-7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716983" y="1035811"/>
            <a:ext cx="4218305" cy="221742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36220" marR="13970" indent="-224154">
              <a:lnSpc>
                <a:spcPts val="2110"/>
              </a:lnSpc>
              <a:spcBef>
                <a:spcPts val="210"/>
              </a:spcBef>
              <a:buAutoNum type="arabicPeriod"/>
              <a:tabLst>
                <a:tab pos="23622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Keyword: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struct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keyword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structure.</a:t>
            </a:r>
            <a:endParaRPr sz="1800">
              <a:latin typeface="Calibri"/>
              <a:cs typeface="Calibri"/>
            </a:endParaRPr>
          </a:p>
          <a:p>
            <a:pPr marL="236220" indent="-223520">
              <a:lnSpc>
                <a:spcPts val="2125"/>
              </a:lnSpc>
              <a:buAutoNum type="arabicPeriod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Name: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Optionally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give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236220">
              <a:lnSpc>
                <a:spcPts val="2135"/>
              </a:lnSpc>
              <a:spcBef>
                <a:spcPts val="5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dirty="0" sz="18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236220" marR="5080" indent="-224154">
              <a:lnSpc>
                <a:spcPts val="2180"/>
              </a:lnSpc>
              <a:spcBef>
                <a:spcPts val="30"/>
              </a:spcBef>
              <a:buAutoNum type="arabicPeriod" startAt="3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Members: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Enclose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member</a:t>
            </a:r>
            <a:r>
              <a:rPr dirty="0" sz="18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declarations</a:t>
            </a:r>
            <a:r>
              <a:rPr dirty="0" sz="18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braces</a:t>
            </a:r>
            <a:r>
              <a:rPr dirty="0" sz="1800" spc="-8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{}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6220" indent="-223520">
              <a:lnSpc>
                <a:spcPts val="2039"/>
              </a:lnSpc>
              <a:buAutoNum type="arabicPeriod" startAt="3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Semicolon:</a:t>
            </a:r>
            <a:r>
              <a:rPr dirty="0" sz="18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End</a:t>
            </a:r>
            <a:r>
              <a:rPr dirty="0" sz="18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8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structure</a:t>
            </a:r>
            <a:r>
              <a:rPr dirty="0" sz="18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definition</a:t>
            </a:r>
            <a:endParaRPr sz="1800">
              <a:latin typeface="Calibri"/>
              <a:cs typeface="Calibri"/>
            </a:endParaRPr>
          </a:p>
          <a:p>
            <a:pPr marL="236220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with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semicolon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;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970533"/>
            <a:ext cx="4467773" cy="377251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210" y="2031"/>
            <a:ext cx="761873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3265" algn="l"/>
              </a:tabLst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11.3</a:t>
            </a:r>
            <a:r>
              <a:rPr dirty="0" sz="36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dirty="0" sz="3700" b="0">
                <a:solidFill>
                  <a:srgbClr val="FFA50A"/>
                </a:solidFill>
                <a:latin typeface="Comic Sans MS"/>
                <a:cs typeface="Comic Sans MS"/>
              </a:rPr>
              <a:t>	</a:t>
            </a:r>
            <a:r>
              <a:rPr dirty="0" sz="3700" b="0">
                <a:latin typeface="Comic Sans MS"/>
                <a:cs typeface="Comic Sans MS"/>
              </a:rPr>
              <a:t>Structure</a:t>
            </a:r>
            <a:r>
              <a:rPr dirty="0" sz="3700" spc="-75" b="0"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4DDAFF"/>
                </a:solidFill>
                <a:latin typeface="Comic Sans MS"/>
                <a:cs typeface="Comic Sans MS"/>
              </a:rPr>
              <a:t>Elements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38012" y="998220"/>
            <a:ext cx="299275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28194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Dot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Operator: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student.rollno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direct 	access.</a:t>
            </a:r>
            <a:endParaRPr sz="20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Nested</a:t>
            </a:r>
            <a:r>
              <a:rPr dirty="0" sz="2000" spc="-8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Access: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school.class.student.rollno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nested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structures.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933500"/>
            <a:ext cx="5321350" cy="3963175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0327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11.4</a:t>
            </a:r>
            <a:r>
              <a:rPr dirty="0" sz="3900" spc="-10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Structure</a:t>
            </a:r>
            <a:r>
              <a:rPr dirty="0" sz="4000" spc="-9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Memory</a:t>
            </a:r>
            <a:r>
              <a:rPr dirty="0" sz="4000" spc="-9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Allocation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5" y="4271264"/>
            <a:ext cx="533019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Contiguous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Block: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Structures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occupy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contiguous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spaces.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Padding: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Compilers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add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padding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alignment,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affecting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Size: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sizeof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structure's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size,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included.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70480" y="1053985"/>
            <a:ext cx="6894830" cy="3035935"/>
            <a:chOff x="170480" y="1053985"/>
            <a:chExt cx="6894830" cy="303593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1053985"/>
              <a:ext cx="6894576" cy="30355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80" y="2739428"/>
              <a:ext cx="6894579" cy="135008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0918" y="1134165"/>
              <a:ext cx="1326870" cy="425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6807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11.5</a:t>
            </a:r>
            <a:r>
              <a:rPr dirty="0" sz="3900" spc="-7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Structure</a:t>
            </a:r>
            <a:r>
              <a:rPr dirty="0" sz="4000" spc="-7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Initialization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522683" y="915415"/>
            <a:ext cx="345249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23495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Direct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Initialization: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curly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braces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{}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declaration,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specifying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order.</a:t>
            </a:r>
            <a:endParaRPr sz="1500">
              <a:latin typeface="Calibri"/>
              <a:cs typeface="Calibri"/>
            </a:endParaRPr>
          </a:p>
          <a:p>
            <a:pPr marL="234950" marR="42481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Designated</a:t>
            </a:r>
            <a:r>
              <a:rPr dirty="0" sz="1500" spc="-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Initializers:</a:t>
            </a:r>
            <a:r>
              <a:rPr dirty="0" sz="1500" spc="-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C99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allows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initializing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specific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fields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by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name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enhancing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readability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flexibility.</a:t>
            </a:r>
            <a:endParaRPr sz="1500">
              <a:latin typeface="Calibri"/>
              <a:cs typeface="Calibri"/>
            </a:endParaRPr>
          </a:p>
          <a:p>
            <a:pPr marL="234950" marR="3365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Zero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Initialization: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Assigning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{0}</a:t>
            </a:r>
            <a:r>
              <a:rPr dirty="0" sz="15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initializes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members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zero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equivalents.</a:t>
            </a:r>
            <a:endParaRPr sz="1500">
              <a:latin typeface="Calibri"/>
              <a:cs typeface="Calibri"/>
            </a:endParaRPr>
          </a:p>
          <a:p>
            <a:pPr marL="234950" marR="5080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Copy</a:t>
            </a:r>
            <a:r>
              <a:rPr dirty="0" sz="1500" spc="-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Initialization: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Initialize</a:t>
            </a:r>
            <a:r>
              <a:rPr dirty="0" sz="15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one</a:t>
            </a:r>
            <a:r>
              <a:rPr dirty="0" sz="1500" spc="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structure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with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another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03" y="933502"/>
            <a:ext cx="5371552" cy="303546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72403" y="4016034"/>
            <a:ext cx="5380990" cy="675005"/>
            <a:chOff x="72403" y="4016034"/>
            <a:chExt cx="5380990" cy="67500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03" y="4016034"/>
              <a:ext cx="3967783" cy="6744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3102" y="4016034"/>
              <a:ext cx="2170163" cy="674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4335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11.6</a:t>
            </a:r>
            <a:r>
              <a:rPr dirty="0" sz="39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dirty="0" sz="40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4000" spc="-5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Structures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971486"/>
            <a:ext cx="5086565" cy="400380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3977" y="971486"/>
            <a:ext cx="1356842" cy="4003807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4752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11.7</a:t>
            </a:r>
            <a:r>
              <a:rPr dirty="0" sz="3900" spc="-7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Structure</a:t>
            </a:r>
            <a:r>
              <a:rPr dirty="0" sz="4000" spc="-7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Pointer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3334003"/>
            <a:ext cx="6172835" cy="112268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36854" marR="822325" indent="-224154">
              <a:lnSpc>
                <a:spcPts val="2090"/>
              </a:lnSpc>
              <a:spcBef>
                <a:spcPts val="225"/>
              </a:spcBef>
              <a:buAutoNum type="arabicPeriod"/>
              <a:tabLst>
                <a:tab pos="236854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Definition: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pointers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pointers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that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point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to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structure</a:t>
            </a:r>
            <a:r>
              <a:rPr dirty="0" sz="1800" spc="-10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variables.</a:t>
            </a:r>
            <a:endParaRPr sz="1800">
              <a:latin typeface="Calibri"/>
              <a:cs typeface="Calibri"/>
            </a:endParaRPr>
          </a:p>
          <a:p>
            <a:pPr marL="236854" marR="5080" indent="-224154">
              <a:lnSpc>
                <a:spcPts val="2180"/>
              </a:lnSpc>
              <a:spcBef>
                <a:spcPts val="45"/>
              </a:spcBef>
              <a:buAutoNum type="arabicPeriod"/>
              <a:tabLst>
                <a:tab pos="236854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Pointer</a:t>
            </a:r>
            <a:r>
              <a:rPr dirty="0" sz="18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Arithmetic: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arrays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same</a:t>
            </a:r>
            <a:r>
              <a:rPr dirty="0" sz="18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pointer</a:t>
            </a:r>
            <a:r>
              <a:rPr dirty="0" sz="18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arithmetic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applies.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83538"/>
            <a:ext cx="7772400" cy="16175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25014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latin typeface="Comic Sans MS"/>
                <a:cs typeface="Comic Sans MS"/>
              </a:rPr>
              <a:t>Installation</a:t>
            </a:r>
            <a:r>
              <a:rPr dirty="0" sz="3900" spc="55" b="0"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&amp;</a:t>
            </a:r>
            <a:r>
              <a:rPr dirty="0" sz="3900" spc="6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solidFill>
                  <a:srgbClr val="FFA50A"/>
                </a:solidFill>
                <a:latin typeface="Comic Sans MS"/>
                <a:cs typeface="Comic Sans MS"/>
              </a:rPr>
              <a:t>Setup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9600" y="1532004"/>
            <a:ext cx="2586837" cy="257174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70482" y="104965"/>
            <a:ext cx="4333240" cy="4929505"/>
            <a:chOff x="170482" y="104965"/>
            <a:chExt cx="4333240" cy="492950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958" y="803097"/>
              <a:ext cx="4131600" cy="42310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82" y="104965"/>
              <a:ext cx="790413" cy="889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7132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11.8</a:t>
            </a:r>
            <a:r>
              <a:rPr dirty="0" sz="39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Arrow</a:t>
            </a:r>
            <a:r>
              <a:rPr dirty="0" sz="4000" spc="-3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-</a:t>
            </a:r>
            <a:r>
              <a:rPr dirty="0" sz="4000" b="0">
                <a:latin typeface="Comic Sans MS"/>
                <a:cs typeface="Comic Sans MS"/>
              </a:rPr>
              <a:t>&gt;</a:t>
            </a:r>
            <a:r>
              <a:rPr dirty="0" sz="4000" spc="-4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4648" rIns="0" bIns="0" rtlCol="0" vert="horz">
            <a:spAutoFit/>
          </a:bodyPr>
          <a:lstStyle/>
          <a:p>
            <a:pPr marL="5374005" marR="44767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75275" algn="l"/>
              </a:tabLst>
            </a:pPr>
            <a:r>
              <a:rPr dirty="0">
                <a:solidFill>
                  <a:srgbClr val="FFA50A"/>
                </a:solidFill>
              </a:rPr>
              <a:t>Purpose:</a:t>
            </a:r>
            <a:r>
              <a:rPr dirty="0" spc="-3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Used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/>
              <a:t>access</a:t>
            </a:r>
            <a:r>
              <a:rPr dirty="0" spc="-35"/>
              <a:t> </a:t>
            </a:r>
            <a:r>
              <a:rPr dirty="0" spc="-10"/>
              <a:t>members</a:t>
            </a:r>
            <a:r>
              <a:rPr dirty="0" spc="-30"/>
              <a:t>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 spc="-50">
                <a:solidFill>
                  <a:srgbClr val="FFFFFF"/>
                </a:solidFill>
              </a:rPr>
              <a:t>a </a:t>
            </a:r>
            <a:r>
              <a:rPr dirty="0" spc="-50">
                <a:solidFill>
                  <a:srgbClr val="FFFFFF"/>
                </a:solidFill>
              </a:rPr>
              <a:t>	</a:t>
            </a:r>
            <a:r>
              <a:rPr dirty="0" spc="-10">
                <a:solidFill>
                  <a:srgbClr val="FFFFFF"/>
                </a:solidFill>
              </a:rPr>
              <a:t>structure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or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union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through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pointer.</a:t>
            </a:r>
          </a:p>
          <a:p>
            <a:pPr marL="5374005" marR="17780" indent="-222885">
              <a:lnSpc>
                <a:spcPct val="100000"/>
              </a:lnSpc>
              <a:buAutoNum type="arabicPeriod"/>
              <a:tabLst>
                <a:tab pos="5375275" algn="l"/>
              </a:tabLst>
            </a:pPr>
            <a:r>
              <a:rPr dirty="0" spc="-10">
                <a:solidFill>
                  <a:srgbClr val="FFA50A"/>
                </a:solidFill>
              </a:rPr>
              <a:t>Syntax:</a:t>
            </a:r>
            <a:r>
              <a:rPr dirty="0" spc="-35">
                <a:solidFill>
                  <a:srgbClr val="FFA50A"/>
                </a:solidFill>
              </a:rPr>
              <a:t> </a:t>
            </a:r>
            <a:r>
              <a:rPr dirty="0" spc="-20"/>
              <a:t>pointer-</a:t>
            </a:r>
            <a:r>
              <a:rPr dirty="0"/>
              <a:t>&gt;member</a:t>
            </a:r>
            <a:r>
              <a:rPr dirty="0" spc="-35"/>
              <a:t> </a:t>
            </a:r>
            <a:r>
              <a:rPr dirty="0">
                <a:solidFill>
                  <a:srgbClr val="FFFFFF"/>
                </a:solidFill>
              </a:rPr>
              <a:t>accesses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-25">
                <a:solidFill>
                  <a:srgbClr val="FFFFFF"/>
                </a:solidFill>
              </a:rPr>
              <a:t>the </a:t>
            </a:r>
            <a:r>
              <a:rPr dirty="0" spc="-25">
                <a:solidFill>
                  <a:srgbClr val="FFFFFF"/>
                </a:solidFill>
              </a:rPr>
              <a:t>	</a:t>
            </a:r>
            <a:r>
              <a:rPr dirty="0">
                <a:solidFill>
                  <a:srgbClr val="FFFFFF"/>
                </a:solidFill>
              </a:rPr>
              <a:t>member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the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structure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that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pointer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points </a:t>
            </a:r>
            <a:r>
              <a:rPr dirty="0" spc="-10">
                <a:solidFill>
                  <a:srgbClr val="FFFFFF"/>
                </a:solidFill>
              </a:rPr>
              <a:t>	</a:t>
            </a:r>
            <a:r>
              <a:rPr dirty="0" spc="-25">
                <a:solidFill>
                  <a:srgbClr val="FFFFFF"/>
                </a:solidFill>
              </a:rPr>
              <a:t>to.</a:t>
            </a:r>
          </a:p>
          <a:p>
            <a:pPr marL="5374005" marR="480695" indent="-222885">
              <a:lnSpc>
                <a:spcPct val="100000"/>
              </a:lnSpc>
              <a:buAutoNum type="arabicPeriod"/>
              <a:tabLst>
                <a:tab pos="5375275" algn="l"/>
              </a:tabLst>
            </a:pPr>
            <a:r>
              <a:rPr dirty="0" spc="-10">
                <a:solidFill>
                  <a:srgbClr val="FFA50A"/>
                </a:solidFill>
              </a:rPr>
              <a:t>Alternative:</a:t>
            </a:r>
            <a:r>
              <a:rPr dirty="0" spc="-5">
                <a:solidFill>
                  <a:srgbClr val="FFA50A"/>
                </a:solidFill>
              </a:rPr>
              <a:t> </a:t>
            </a:r>
            <a:r>
              <a:rPr dirty="0" spc="-10">
                <a:solidFill>
                  <a:srgbClr val="4DDAFF"/>
                </a:solidFill>
              </a:rPr>
              <a:t>Equivalent</a:t>
            </a:r>
            <a:r>
              <a:rPr dirty="0">
                <a:solidFill>
                  <a:srgbClr val="4DDAFF"/>
                </a:solidFill>
              </a:rPr>
              <a:t> </a:t>
            </a:r>
            <a:r>
              <a:rPr dirty="0" spc="-25">
                <a:solidFill>
                  <a:srgbClr val="4DDAFF"/>
                </a:solidFill>
              </a:rPr>
              <a:t>to </a:t>
            </a:r>
            <a:r>
              <a:rPr dirty="0" spc="-25">
                <a:solidFill>
                  <a:srgbClr val="4DDAFF"/>
                </a:solidFill>
              </a:rPr>
              <a:t>	</a:t>
            </a:r>
            <a:r>
              <a:rPr dirty="0" spc="-20"/>
              <a:t>(*pointer).member</a:t>
            </a:r>
            <a:r>
              <a:rPr dirty="0" spc="-20">
                <a:solidFill>
                  <a:srgbClr val="FFFFFF"/>
                </a:solidFill>
              </a:rPr>
              <a:t>,</a:t>
            </a:r>
            <a:r>
              <a:rPr dirty="0" spc="1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but</a:t>
            </a:r>
            <a:r>
              <a:rPr dirty="0" spc="1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more</a:t>
            </a:r>
            <a:r>
              <a:rPr dirty="0" spc="2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concise.</a:t>
            </a:r>
          </a:p>
          <a:p>
            <a:pPr marL="5374005" marR="10795" indent="-222885">
              <a:lnSpc>
                <a:spcPct val="100000"/>
              </a:lnSpc>
              <a:buAutoNum type="arabicPeriod"/>
              <a:tabLst>
                <a:tab pos="5375275" algn="l"/>
              </a:tabLst>
            </a:pPr>
            <a:r>
              <a:rPr dirty="0">
                <a:solidFill>
                  <a:srgbClr val="FFA50A"/>
                </a:solidFill>
              </a:rPr>
              <a:t>Use</a:t>
            </a:r>
            <a:r>
              <a:rPr dirty="0" spc="-4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Case:</a:t>
            </a:r>
            <a:r>
              <a:rPr dirty="0" spc="-4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Simplifies</a:t>
            </a:r>
            <a:r>
              <a:rPr dirty="0" spc="-4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accessing</a:t>
            </a:r>
            <a:r>
              <a:rPr dirty="0" spc="-5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structure 	members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without</a:t>
            </a:r>
            <a:r>
              <a:rPr dirty="0" spc="-30">
                <a:solidFill>
                  <a:srgbClr val="4DDAFF"/>
                </a:solidFill>
              </a:rPr>
              <a:t> </a:t>
            </a:r>
            <a:r>
              <a:rPr dirty="0" spc="-10">
                <a:solidFill>
                  <a:srgbClr val="4DDAFF"/>
                </a:solidFill>
              </a:rPr>
              <a:t>dereferencing</a:t>
            </a:r>
            <a:r>
              <a:rPr dirty="0" spc="-35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the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pointer 	explicitly.</a:t>
            </a:r>
          </a:p>
          <a:p>
            <a:pPr marL="5374005" marR="5080" indent="-222885">
              <a:lnSpc>
                <a:spcPct val="100000"/>
              </a:lnSpc>
              <a:buAutoNum type="arabicPeriod"/>
              <a:tabLst>
                <a:tab pos="5375275" algn="l"/>
              </a:tabLst>
            </a:pPr>
            <a:r>
              <a:rPr dirty="0">
                <a:solidFill>
                  <a:srgbClr val="FFA50A"/>
                </a:solidFill>
              </a:rPr>
              <a:t>Common</a:t>
            </a:r>
            <a:r>
              <a:rPr dirty="0" spc="-4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in</a:t>
            </a:r>
            <a:r>
              <a:rPr dirty="0" spc="-3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Linked</a:t>
            </a:r>
            <a:r>
              <a:rPr dirty="0" spc="-3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Lists:</a:t>
            </a:r>
            <a:r>
              <a:rPr dirty="0" spc="-35">
                <a:solidFill>
                  <a:srgbClr val="FFA50A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Frequently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used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 spc="-25">
                <a:solidFill>
                  <a:srgbClr val="FFFFFF"/>
                </a:solidFill>
              </a:rPr>
              <a:t>in </a:t>
            </a:r>
            <a:r>
              <a:rPr dirty="0" spc="-25">
                <a:solidFill>
                  <a:srgbClr val="FFFFFF"/>
                </a:solidFill>
              </a:rPr>
              <a:t>	</a:t>
            </a:r>
            <a:r>
              <a:rPr dirty="0">
                <a:solidFill>
                  <a:srgbClr val="FFFFFF"/>
                </a:solidFill>
              </a:rPr>
              <a:t>data</a:t>
            </a:r>
            <a:r>
              <a:rPr dirty="0" spc="-5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structures</a:t>
            </a:r>
            <a:r>
              <a:rPr dirty="0" spc="-5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like</a:t>
            </a:r>
            <a:r>
              <a:rPr dirty="0" spc="-55">
                <a:solidFill>
                  <a:srgbClr val="FFFFFF"/>
                </a:solidFill>
              </a:rPr>
              <a:t> </a:t>
            </a:r>
            <a:r>
              <a:rPr dirty="0"/>
              <a:t>linked</a:t>
            </a:r>
            <a:r>
              <a:rPr dirty="0" spc="-50"/>
              <a:t> </a:t>
            </a:r>
            <a:r>
              <a:rPr dirty="0"/>
              <a:t>lists</a:t>
            </a:r>
            <a:r>
              <a:rPr dirty="0" spc="-50"/>
              <a:t> </a:t>
            </a:r>
            <a:r>
              <a:rPr dirty="0">
                <a:solidFill>
                  <a:srgbClr val="FFFFFF"/>
                </a:solidFill>
              </a:rPr>
              <a:t>for</a:t>
            </a:r>
            <a:r>
              <a:rPr dirty="0" spc="-4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navigating </a:t>
            </a:r>
            <a:r>
              <a:rPr dirty="0" spc="-10">
                <a:solidFill>
                  <a:srgbClr val="FFFFFF"/>
                </a:solidFill>
              </a:rPr>
              <a:t>	</a:t>
            </a:r>
            <a:r>
              <a:rPr dirty="0">
                <a:solidFill>
                  <a:srgbClr val="FFFFFF"/>
                </a:solidFill>
              </a:rPr>
              <a:t>through</a:t>
            </a:r>
            <a:r>
              <a:rPr dirty="0" spc="-6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nodes.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976617"/>
            <a:ext cx="4987698" cy="4063441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81710">
              <a:lnSpc>
                <a:spcPct val="100000"/>
              </a:lnSpc>
              <a:spcBef>
                <a:spcPts val="100"/>
              </a:spcBef>
            </a:pPr>
            <a:r>
              <a:rPr dirty="0" b="0">
                <a:solidFill>
                  <a:srgbClr val="FFA50A"/>
                </a:solidFill>
                <a:latin typeface="Comic Sans MS"/>
                <a:cs typeface="Comic Sans MS"/>
              </a:rPr>
              <a:t>11.9</a:t>
            </a:r>
            <a:r>
              <a:rPr dirty="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400" b="0">
                <a:latin typeface="Comic Sans MS"/>
                <a:cs typeface="Comic Sans MS"/>
              </a:rPr>
              <a:t>Structure</a:t>
            </a:r>
            <a:r>
              <a:rPr dirty="0" sz="3400" spc="-70" b="0">
                <a:latin typeface="Comic Sans MS"/>
                <a:cs typeface="Comic Sans MS"/>
              </a:rPr>
              <a:t> </a:t>
            </a:r>
            <a:r>
              <a:rPr dirty="0" sz="3400" b="0">
                <a:solidFill>
                  <a:srgbClr val="E8F3F2"/>
                </a:solidFill>
                <a:latin typeface="Comic Sans MS"/>
                <a:cs typeface="Comic Sans MS"/>
              </a:rPr>
              <a:t>as</a:t>
            </a:r>
            <a:r>
              <a:rPr dirty="0" sz="3400" spc="-6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400" b="0">
                <a:solidFill>
                  <a:srgbClr val="4DDAFF"/>
                </a:solidFill>
                <a:latin typeface="Comic Sans MS"/>
                <a:cs typeface="Comic Sans MS"/>
              </a:rPr>
              <a:t>Function</a:t>
            </a:r>
            <a:r>
              <a:rPr dirty="0" sz="3400" spc="-6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3400" spc="-10" b="0">
                <a:solidFill>
                  <a:srgbClr val="FFA50A"/>
                </a:solidFill>
                <a:latin typeface="Comic Sans MS"/>
                <a:cs typeface="Comic Sans MS"/>
              </a:rPr>
              <a:t>Arguments</a:t>
            </a:r>
            <a:endParaRPr sz="34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656812" y="955040"/>
            <a:ext cx="509397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762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Direct</a:t>
            </a:r>
            <a:r>
              <a:rPr dirty="0" sz="15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passing</a:t>
            </a:r>
            <a:r>
              <a:rPr dirty="0" sz="15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copies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whole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structure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;</a:t>
            </a:r>
            <a:r>
              <a:rPr dirty="0" sz="15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passing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by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address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is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more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efficient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15938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Modification: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Changes</a:t>
            </a:r>
            <a:r>
              <a:rPr dirty="0" sz="15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in</a:t>
            </a:r>
            <a:r>
              <a:rPr dirty="0" sz="15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function</a:t>
            </a:r>
            <a:r>
              <a:rPr dirty="0" sz="15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affect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original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E8F3F2"/>
                </a:solidFill>
                <a:latin typeface="Calibri"/>
                <a:cs typeface="Calibri"/>
              </a:rPr>
              <a:t>only </a:t>
            </a:r>
            <a:r>
              <a:rPr dirty="0" sz="1500" spc="-20">
                <a:solidFill>
                  <a:srgbClr val="E8F3F2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when</a:t>
            </a:r>
            <a:r>
              <a:rPr dirty="0" sz="15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passed</a:t>
            </a:r>
            <a:r>
              <a:rPr dirty="0" sz="15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by</a:t>
            </a:r>
            <a:r>
              <a:rPr dirty="0" sz="15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address.</a:t>
            </a:r>
            <a:endParaRPr sz="1500">
              <a:latin typeface="Calibri"/>
              <a:cs typeface="Calibri"/>
            </a:endParaRPr>
          </a:p>
          <a:p>
            <a:pPr marL="235585" marR="15684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Performance: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Passing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by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address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faster</a:t>
            </a:r>
            <a:r>
              <a:rPr dirty="0" sz="1500" spc="-30">
                <a:solidFill>
                  <a:srgbClr val="E8F3F2"/>
                </a:solidFill>
                <a:latin typeface="Calibri"/>
                <a:cs typeface="Calibri"/>
              </a:rPr>
              <a:t>,</a:t>
            </a:r>
            <a:r>
              <a:rPr dirty="0" sz="15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especially</a:t>
            </a:r>
            <a:r>
              <a:rPr dirty="0" sz="15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large 	structures.</a:t>
            </a:r>
            <a:endParaRPr sz="15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Simplicity: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Direct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passing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simpler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but</a:t>
            </a:r>
            <a:r>
              <a:rPr dirty="0" sz="15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less</a:t>
            </a:r>
            <a:r>
              <a:rPr dirty="0" sz="15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flexible;</a:t>
            </a:r>
            <a:r>
              <a:rPr dirty="0" sz="15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passing</a:t>
            </a:r>
            <a:r>
              <a:rPr dirty="0" sz="15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E8F3F2"/>
                </a:solidFill>
                <a:latin typeface="Calibri"/>
                <a:cs typeface="Calibri"/>
              </a:rPr>
              <a:t>by </a:t>
            </a:r>
            <a:r>
              <a:rPr dirty="0" sz="1500" spc="-25">
                <a:solidFill>
                  <a:srgbClr val="E8F3F2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address</a:t>
            </a:r>
            <a:r>
              <a:rPr dirty="0" sz="1500" spc="-7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allows</a:t>
            </a:r>
            <a:r>
              <a:rPr dirty="0" sz="1500" spc="-7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modifications.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0" y="888136"/>
            <a:ext cx="3326295" cy="4195417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9545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11.10</a:t>
            </a:r>
            <a:r>
              <a:rPr dirty="0" sz="3900" spc="-8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Typedef</a:t>
            </a:r>
            <a:r>
              <a:rPr dirty="0" sz="4000" spc="-7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keyword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3378200"/>
            <a:ext cx="6161405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2540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Alias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Creation: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typedef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creates</a:t>
            </a:r>
            <a:r>
              <a:rPr dirty="0" sz="15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aliases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for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existing</a:t>
            </a:r>
            <a:r>
              <a:rPr dirty="0" sz="15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types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,</a:t>
            </a:r>
            <a:r>
              <a:rPr dirty="0" sz="15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making</a:t>
            </a:r>
            <a:r>
              <a:rPr dirty="0" sz="15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them</a:t>
            </a:r>
            <a:r>
              <a:rPr dirty="0" sz="15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easier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work</a:t>
            </a:r>
            <a:r>
              <a:rPr dirty="0" sz="15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with.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Structure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Simplification: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Often</a:t>
            </a:r>
            <a:r>
              <a:rPr dirty="0" sz="15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used</a:t>
            </a:r>
            <a:r>
              <a:rPr dirty="0" sz="15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simplify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syntax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for</a:t>
            </a:r>
            <a:r>
              <a:rPr dirty="0" sz="15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structures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28194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Readability: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Enhances</a:t>
            </a:r>
            <a:r>
              <a:rPr dirty="0" sz="15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code</a:t>
            </a:r>
            <a:r>
              <a:rPr dirty="0" sz="15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readability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and</a:t>
            </a:r>
            <a:r>
              <a:rPr dirty="0" sz="15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maintainability</a:t>
            </a:r>
            <a:r>
              <a:rPr dirty="0" sz="15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by</a:t>
            </a:r>
            <a:r>
              <a:rPr dirty="0" sz="15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using</a:t>
            </a:r>
            <a:r>
              <a:rPr dirty="0" sz="15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more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meaningful</a:t>
            </a:r>
            <a:r>
              <a:rPr dirty="0" sz="1500" spc="-8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names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Portability: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Facilitates</a:t>
            </a:r>
            <a:r>
              <a:rPr dirty="0" sz="15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portability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across</a:t>
            </a:r>
            <a:r>
              <a:rPr dirty="0" sz="15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different</a:t>
            </a:r>
            <a:r>
              <a:rPr dirty="0" sz="15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systems</a:t>
            </a:r>
            <a:r>
              <a:rPr dirty="0" sz="15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8F3F2"/>
                </a:solidFill>
                <a:latin typeface="Calibri"/>
                <a:cs typeface="Calibri"/>
              </a:rPr>
              <a:t>by</a:t>
            </a:r>
            <a:r>
              <a:rPr dirty="0" sz="15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abstracting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type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specifics</a:t>
            </a:r>
            <a:r>
              <a:rPr dirty="0" sz="1500" spc="-10">
                <a:solidFill>
                  <a:srgbClr val="E8F3F2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6426" y="1526273"/>
            <a:ext cx="2660332" cy="106377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436" y="915797"/>
            <a:ext cx="2226637" cy="237199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6110" y="936028"/>
            <a:ext cx="2135657" cy="109042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6110" y="2101786"/>
            <a:ext cx="1812239" cy="1267091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5670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42237" y="1194308"/>
            <a:ext cx="5186045" cy="3680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00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Why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use</a:t>
            </a:r>
            <a:r>
              <a:rPr dirty="0" sz="24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dirty="0" sz="24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7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Elements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Memory</a:t>
            </a:r>
            <a:r>
              <a:rPr dirty="0" sz="2400" spc="-6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Allocation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Initialization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4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Structures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Pointers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Arrow</a:t>
            </a:r>
            <a:r>
              <a:rPr dirty="0" sz="2400" spc="-2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-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&gt;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r>
              <a:rPr dirty="0" sz="2400" spc="-6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as</a:t>
            </a:r>
            <a:r>
              <a:rPr dirty="0" sz="2400" spc="-7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Function</a:t>
            </a:r>
            <a:r>
              <a:rPr dirty="0" sz="2400" spc="-5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Arguments</a:t>
            </a:r>
            <a:endParaRPr sz="2400">
              <a:latin typeface="Comic Sans MS"/>
              <a:cs typeface="Comic Sans MS"/>
            </a:endParaRPr>
          </a:p>
          <a:p>
            <a:pPr marL="410845" indent="-39814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084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Typedef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keyword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5723" y="1087628"/>
            <a:ext cx="6083935" cy="38690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5080" indent="-342900">
              <a:lnSpc>
                <a:spcPct val="100400"/>
              </a:lnSpc>
              <a:spcBef>
                <a:spcPts val="90"/>
              </a:spcBef>
              <a:buAutoNum type="arabicPeriod" startAt="88"/>
              <a:tabLst>
                <a:tab pos="35560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need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store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process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data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Book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title,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author,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price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, demonstrating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suitable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separate variables.</a:t>
            </a:r>
            <a:endParaRPr sz="1800">
              <a:latin typeface="Calibri"/>
              <a:cs typeface="Calibri"/>
            </a:endParaRPr>
          </a:p>
          <a:p>
            <a:pPr marL="355600" marR="285750" indent="-342900">
              <a:lnSpc>
                <a:spcPts val="2180"/>
              </a:lnSpc>
              <a:spcBef>
                <a:spcPts val="10"/>
              </a:spcBef>
              <a:buAutoNum type="arabicPeriod" startAt="88"/>
              <a:tabLst>
                <a:tab pos="35560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Initialize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an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array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Book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structures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different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data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for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each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book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designated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initializers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039"/>
              </a:lnSpc>
              <a:buAutoNum type="arabicPeriod" startAt="88"/>
              <a:tabLst>
                <a:tab pos="35496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Define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Car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with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fields</a:t>
            </a:r>
            <a:r>
              <a:rPr dirty="0" sz="18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make,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model,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year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color.</a:t>
            </a:r>
            <a:endParaRPr sz="1800">
              <a:latin typeface="Calibri"/>
              <a:cs typeface="Calibri"/>
            </a:endParaRPr>
          </a:p>
          <a:p>
            <a:pPr marL="355600" marR="9525" indent="-342900">
              <a:lnSpc>
                <a:spcPts val="2110"/>
              </a:lnSpc>
              <a:spcBef>
                <a:spcPts val="160"/>
              </a:spcBef>
              <a:buAutoNum type="arabicPeriod" startAt="91"/>
              <a:tabLst>
                <a:tab pos="35560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Pass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Car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structure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that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prints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out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description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car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sentence.</a:t>
            </a:r>
            <a:endParaRPr sz="1800">
              <a:latin typeface="Calibri"/>
              <a:cs typeface="Calibri"/>
            </a:endParaRPr>
          </a:p>
          <a:p>
            <a:pPr marL="355600" marR="38100" indent="-342900">
              <a:lnSpc>
                <a:spcPts val="2110"/>
              </a:lnSpc>
              <a:spcBef>
                <a:spcPts val="80"/>
              </a:spcBef>
              <a:buAutoNum type="arabicPeriod" startAt="91"/>
              <a:tabLst>
                <a:tab pos="35560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accepts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pointer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Student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structure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with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fields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id,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name,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year,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gpa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modifies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its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grades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125"/>
              </a:lnSpc>
              <a:buAutoNum type="arabicPeriod" startAt="91"/>
              <a:tabLst>
                <a:tab pos="35496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Student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structure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books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borrowed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inside,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showing</a:t>
            </a:r>
            <a:r>
              <a:rPr dirty="0" sz="18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nested</a:t>
            </a:r>
            <a:r>
              <a:rPr dirty="0" sz="18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structure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usage.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113538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12</a:t>
            </a:r>
            <a:r>
              <a:rPr dirty="0" sz="3600" spc="-10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Dynamic</a:t>
            </a:r>
            <a:r>
              <a:rPr dirty="0" sz="3600" spc="-95" b="0"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Memory</a:t>
            </a:r>
            <a:r>
              <a:rPr dirty="0" sz="3600" spc="-85" b="0"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Allocation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39739" y="1134363"/>
            <a:ext cx="4506595" cy="282448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274955" marR="5080" indent="-262255">
              <a:lnSpc>
                <a:spcPts val="3310"/>
              </a:lnSpc>
              <a:spcBef>
                <a:spcPts val="250"/>
              </a:spcBef>
              <a:buSzPct val="64285"/>
              <a:buAutoNum type="arabicPeriod"/>
              <a:tabLst>
                <a:tab pos="276225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8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E8F3F2"/>
                </a:solidFill>
                <a:latin typeface="Comic Sans MS"/>
                <a:cs typeface="Comic Sans MS"/>
              </a:rPr>
              <a:t>is</a:t>
            </a:r>
            <a:r>
              <a:rPr dirty="0" sz="2800" spc="-6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Dynamic</a:t>
            </a:r>
            <a:r>
              <a:rPr dirty="0" sz="28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Memory 	Allocation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750"/>
              </a:lnSpc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32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02FF00"/>
                </a:solidFill>
                <a:latin typeface="Comic Sans MS"/>
                <a:cs typeface="Comic Sans MS"/>
              </a:rPr>
              <a:t>malloc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ts val="3804"/>
              </a:lnSpc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32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4DDAFF"/>
                </a:solidFill>
                <a:latin typeface="Comic Sans MS"/>
                <a:cs typeface="Comic Sans MS"/>
              </a:rPr>
              <a:t>calloc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ts val="3829"/>
              </a:lnSpc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32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spc="-20">
                <a:solidFill>
                  <a:srgbClr val="02FF00"/>
                </a:solidFill>
                <a:latin typeface="Comic Sans MS"/>
                <a:cs typeface="Comic Sans MS"/>
              </a:rPr>
              <a:t>free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50"/>
              </a:spcBef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32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4DDAFF"/>
                </a:solidFill>
                <a:latin typeface="Comic Sans MS"/>
                <a:cs typeface="Comic Sans MS"/>
              </a:rPr>
              <a:t>realloc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670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4925" y="1138174"/>
            <a:ext cx="2697645" cy="2697645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622" y="-48260"/>
            <a:ext cx="812927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solidFill>
                  <a:srgbClr val="FFA50A"/>
                </a:solidFill>
                <a:latin typeface="Comic Sans MS"/>
                <a:cs typeface="Comic Sans MS"/>
              </a:rPr>
              <a:t>12.1</a:t>
            </a:r>
            <a:r>
              <a:rPr dirty="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4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34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400" b="0">
                <a:solidFill>
                  <a:srgbClr val="E8F3F2"/>
                </a:solidFill>
                <a:latin typeface="Comic Sans MS"/>
                <a:cs typeface="Comic Sans MS"/>
              </a:rPr>
              <a:t>is</a:t>
            </a:r>
            <a:r>
              <a:rPr dirty="0" sz="3400" spc="-7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400" b="0">
                <a:latin typeface="Comic Sans MS"/>
                <a:cs typeface="Comic Sans MS"/>
              </a:rPr>
              <a:t>Dynamic</a:t>
            </a:r>
            <a:r>
              <a:rPr dirty="0" sz="3400" spc="-60" b="0">
                <a:latin typeface="Comic Sans MS"/>
                <a:cs typeface="Comic Sans MS"/>
              </a:rPr>
              <a:t> </a:t>
            </a:r>
            <a:r>
              <a:rPr dirty="0" sz="3400" b="0">
                <a:latin typeface="Comic Sans MS"/>
                <a:cs typeface="Comic Sans MS"/>
              </a:rPr>
              <a:t>Memory</a:t>
            </a:r>
            <a:r>
              <a:rPr dirty="0" sz="3400" spc="-60" b="0">
                <a:latin typeface="Comic Sans MS"/>
                <a:cs typeface="Comic Sans MS"/>
              </a:rPr>
              <a:t> </a:t>
            </a:r>
            <a:r>
              <a:rPr dirty="0" sz="3400" spc="-10" b="0">
                <a:latin typeface="Comic Sans MS"/>
                <a:cs typeface="Comic Sans MS"/>
              </a:rPr>
              <a:t>Allocation</a:t>
            </a:r>
            <a:endParaRPr sz="34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725" y="895603"/>
            <a:ext cx="4864100" cy="413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6220" marR="625475" indent="-224154">
              <a:lnSpc>
                <a:spcPct val="99400"/>
              </a:lnSpc>
              <a:spcBef>
                <a:spcPts val="110"/>
              </a:spcBef>
              <a:buAutoNum type="arabicPeriod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Flexibility: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Allocate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memory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as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needed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runtime,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accommodating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size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requirements.</a:t>
            </a:r>
            <a:endParaRPr sz="1800">
              <a:latin typeface="Calibri"/>
              <a:cs typeface="Calibri"/>
            </a:endParaRPr>
          </a:p>
          <a:p>
            <a:pPr marL="236220" marR="5080" indent="-224154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3622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Efficiency:</a:t>
            </a:r>
            <a:r>
              <a:rPr dirty="0" sz="18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necessary,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releasing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it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when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no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longer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needed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more</a:t>
            </a:r>
            <a:r>
              <a:rPr dirty="0" sz="18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efficient</a:t>
            </a:r>
            <a:r>
              <a:rPr dirty="0" sz="1800" spc="-7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allocation.</a:t>
            </a:r>
            <a:endParaRPr sz="1800">
              <a:latin typeface="Calibri"/>
              <a:cs typeface="Calibri"/>
            </a:endParaRPr>
          </a:p>
          <a:p>
            <a:pPr marL="236220" indent="-223520">
              <a:lnSpc>
                <a:spcPts val="2090"/>
              </a:lnSpc>
              <a:buAutoNum type="arabicPeriod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Data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Persistence: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dynamically</a:t>
            </a:r>
            <a:endParaRPr sz="1800">
              <a:latin typeface="Calibri"/>
              <a:cs typeface="Calibri"/>
            </a:endParaRPr>
          </a:p>
          <a:p>
            <a:pPr marL="236220" marR="107950">
              <a:lnSpc>
                <a:spcPct val="101099"/>
              </a:lnSpc>
              <a:spcBef>
                <a:spcPts val="25"/>
              </a:spcBef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persists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beyond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scope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was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created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until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explicitly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freed.</a:t>
            </a:r>
            <a:endParaRPr sz="1800">
              <a:latin typeface="Calibri"/>
              <a:cs typeface="Calibri"/>
            </a:endParaRPr>
          </a:p>
          <a:p>
            <a:pPr marL="236220" indent="-223520">
              <a:lnSpc>
                <a:spcPts val="2110"/>
              </a:lnSpc>
              <a:buAutoNum type="arabicPeriod" startAt="4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Large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Data: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1800">
              <a:latin typeface="Calibri"/>
              <a:cs typeface="Calibri"/>
            </a:endParaRPr>
          </a:p>
          <a:p>
            <a:pPr marL="236220" marR="253365">
              <a:lnSpc>
                <a:spcPts val="2090"/>
              </a:lnSpc>
              <a:spcBef>
                <a:spcPts val="17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might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exceed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stack</a:t>
            </a:r>
            <a:r>
              <a:rPr dirty="0" sz="1800" spc="-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size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E2B28"/>
                </a:solidFill>
                <a:latin typeface="Calibri"/>
                <a:cs typeface="Calibri"/>
              </a:rPr>
              <a:t>avoiding</a:t>
            </a:r>
            <a:r>
              <a:rPr dirty="0" sz="1800" spc="-5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E2B28"/>
                </a:solidFill>
                <a:latin typeface="Calibri"/>
                <a:cs typeface="Calibri"/>
              </a:rPr>
              <a:t>stack overflow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algn="just" marL="236220" marR="467359" indent="-224154">
              <a:lnSpc>
                <a:spcPct val="99400"/>
              </a:lnSpc>
              <a:buAutoNum type="arabicPeriod" startAt="5"/>
              <a:tabLst>
                <a:tab pos="23622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Data</a:t>
            </a:r>
            <a:r>
              <a:rPr dirty="0" sz="18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Structures:</a:t>
            </a:r>
            <a:r>
              <a:rPr dirty="0" sz="18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r>
              <a:rPr dirty="0" sz="18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structures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linked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lists,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trees,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graphs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size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not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known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at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compile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time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4317" y="955789"/>
            <a:ext cx="3812717" cy="2133587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4315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12.2</a:t>
            </a:r>
            <a:r>
              <a:rPr dirty="0" sz="39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40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Malloc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3262376"/>
            <a:ext cx="6178550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Include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Header: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#include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&lt;stdlib.h&gt;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malloc.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Size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Argument: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Pass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size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bytes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allocate.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Pointer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Typecasting: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Cast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returned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void*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pointer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appropriate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1500">
              <a:latin typeface="Calibri"/>
              <a:cs typeface="Calibri"/>
            </a:endParaRPr>
          </a:p>
          <a:p>
            <a:pPr marL="235585" marR="24447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Check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NULL: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if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malloc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returns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NULL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indicating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allocation 	failure.</a:t>
            </a:r>
            <a:endParaRPr sz="1500">
              <a:latin typeface="Calibri"/>
              <a:cs typeface="Calibri"/>
            </a:endParaRPr>
          </a:p>
          <a:p>
            <a:pPr marL="235585" marR="22161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Initialization: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malloc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does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not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initialize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memory;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it's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raw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may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contain</a:t>
            </a:r>
            <a:r>
              <a:rPr dirty="0" sz="15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garbage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values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482" y="1229182"/>
            <a:ext cx="3403081" cy="1738261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4315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12.2</a:t>
            </a:r>
            <a:r>
              <a:rPr dirty="0" sz="39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40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Malloc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03" y="1078039"/>
            <a:ext cx="4654675" cy="36735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5085" y="1078039"/>
            <a:ext cx="4221899" cy="21753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923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Installing</a:t>
            </a:r>
            <a:r>
              <a:rPr dirty="0" sz="3900" spc="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dirty="0" sz="3900" spc="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spc="-20" b="0">
                <a:solidFill>
                  <a:srgbClr val="FFFFFF"/>
                </a:solidFill>
                <a:latin typeface="Comic Sans MS"/>
                <a:cs typeface="Comic Sans MS"/>
              </a:rPr>
              <a:t>Code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87307" y="1075435"/>
            <a:ext cx="32734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6664" y="0"/>
            <a:ext cx="804672" cy="68884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565332"/>
            <a:ext cx="7775257" cy="3473208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377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12.3</a:t>
            </a:r>
            <a:r>
              <a:rPr dirty="0" sz="39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40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calloc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3036823"/>
            <a:ext cx="601916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558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Initialization: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calloc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initializes</a:t>
            </a:r>
            <a:r>
              <a:rPr dirty="0" sz="1500" spc="-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memory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 zero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Syntax: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Takes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two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arguments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number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elements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size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each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element.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Usage: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Preferred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allocation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zero-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initialization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needed.</a:t>
            </a:r>
            <a:endParaRPr sz="1500">
              <a:latin typeface="Calibri"/>
              <a:cs typeface="Calibri"/>
            </a:endParaRPr>
          </a:p>
          <a:p>
            <a:pPr marL="235585" marR="15875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Overhead: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slightly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more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overhead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malloc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initialization.</a:t>
            </a:r>
            <a:endParaRPr sz="1500">
              <a:latin typeface="Calibri"/>
              <a:cs typeface="Calibri"/>
            </a:endParaRPr>
          </a:p>
          <a:p>
            <a:pPr marL="235585" marR="1714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Return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Type: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malloc,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returns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void*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should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be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cast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appropriate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70482" y="104965"/>
            <a:ext cx="5313045" cy="2818130"/>
            <a:chOff x="170482" y="104965"/>
            <a:chExt cx="5313045" cy="28181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482" y="104965"/>
              <a:ext cx="643178" cy="72356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819200"/>
              <a:ext cx="5312524" cy="2103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377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12.3</a:t>
            </a:r>
            <a:r>
              <a:rPr dirty="0" sz="39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40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calloc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3" y="1085850"/>
            <a:ext cx="4580166" cy="360861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5085" y="1078039"/>
            <a:ext cx="4221899" cy="2175332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7175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12.4</a:t>
            </a:r>
            <a:r>
              <a:rPr dirty="0" sz="39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40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latin typeface="Comic Sans MS"/>
                <a:cs typeface="Comic Sans MS"/>
              </a:rPr>
              <a:t>free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557953" y="939800"/>
            <a:ext cx="435800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410209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Release: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free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deallocates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previously 	allocated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memory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future 	allocations.</a:t>
            </a:r>
            <a:endParaRPr sz="1500">
              <a:latin typeface="Calibri"/>
              <a:cs typeface="Calibri"/>
            </a:endParaRPr>
          </a:p>
          <a:p>
            <a:pPr marL="234950" marR="5080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Prevent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Leaks: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preventing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memory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leaks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programs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allocate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memory.</a:t>
            </a:r>
            <a:endParaRPr sz="1500">
              <a:latin typeface="Calibri"/>
              <a:cs typeface="Calibri"/>
            </a:endParaRPr>
          </a:p>
          <a:p>
            <a:pPr marL="234950" marR="22923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Pointer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Argument: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Takes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pointer</a:t>
            </a:r>
            <a:r>
              <a:rPr dirty="0" sz="15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allocated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argument.</a:t>
            </a:r>
            <a:endParaRPr sz="1500">
              <a:latin typeface="Calibri"/>
              <a:cs typeface="Calibri"/>
            </a:endParaRPr>
          </a:p>
          <a:p>
            <a:pPr marL="234950" marR="41910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Null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Safe: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Calling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free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E2B28"/>
                </a:solidFill>
                <a:latin typeface="Calibri"/>
                <a:cs typeface="Calibri"/>
              </a:rPr>
              <a:t>NULL</a:t>
            </a:r>
            <a:r>
              <a:rPr dirty="0" sz="1500" spc="-4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safe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results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no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operation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algn="just" marL="234950" marR="129539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Once: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calling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free,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until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points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another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allocated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memory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EE2B28"/>
                </a:solidFill>
                <a:latin typeface="Calibri"/>
                <a:cs typeface="Calibri"/>
              </a:rPr>
              <a:t>NULL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78" y="873582"/>
            <a:ext cx="4228007" cy="4185296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0695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12.5</a:t>
            </a:r>
            <a:r>
              <a:rPr dirty="0" sz="39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40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realloc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822458" y="973328"/>
            <a:ext cx="5203190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30797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Resize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realloc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resize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previously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allocated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memory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without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losing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data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New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Allocation: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passed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E2B28"/>
                </a:solidFill>
                <a:latin typeface="Calibri"/>
                <a:cs typeface="Calibri"/>
              </a:rPr>
              <a:t>NULL</a:t>
            </a:r>
            <a:r>
              <a:rPr dirty="0" sz="1500" spc="-4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pointer,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behaves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like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malloc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4950" marR="5080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Freeing: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new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size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0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behaves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like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free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deallocating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memory.</a:t>
            </a:r>
            <a:endParaRPr sz="1500">
              <a:latin typeface="Calibri"/>
              <a:cs typeface="Calibri"/>
            </a:endParaRPr>
          </a:p>
          <a:p>
            <a:pPr marL="234950" marR="8064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Data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Preservation: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Attempts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preserve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even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when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moving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new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location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4950" marR="4127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Return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Value: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Returns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pointer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newly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memory,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differ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pointer.</a:t>
            </a:r>
            <a:endParaRPr sz="1500">
              <a:latin typeface="Calibri"/>
              <a:cs typeface="Calibri"/>
            </a:endParaRPr>
          </a:p>
          <a:p>
            <a:pPr marL="234950" marR="123189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Error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Handling: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Returns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NULL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on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failure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freeing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block,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always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check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return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0" y="908240"/>
            <a:ext cx="3407600" cy="416283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5670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9739" y="1134363"/>
            <a:ext cx="4506595" cy="282448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274955" marR="5080" indent="-262255">
              <a:lnSpc>
                <a:spcPts val="3310"/>
              </a:lnSpc>
              <a:spcBef>
                <a:spcPts val="250"/>
              </a:spcBef>
              <a:buSzPct val="64285"/>
              <a:buAutoNum type="arabicPeriod"/>
              <a:tabLst>
                <a:tab pos="276225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8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E8F3F2"/>
                </a:solidFill>
                <a:latin typeface="Comic Sans MS"/>
                <a:cs typeface="Comic Sans MS"/>
              </a:rPr>
              <a:t>is</a:t>
            </a:r>
            <a:r>
              <a:rPr dirty="0" sz="2800" spc="-6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Dynamic</a:t>
            </a:r>
            <a:r>
              <a:rPr dirty="0" sz="28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Memory 	Allocation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750"/>
              </a:lnSpc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32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02FF00"/>
                </a:solidFill>
                <a:latin typeface="Comic Sans MS"/>
                <a:cs typeface="Comic Sans MS"/>
              </a:rPr>
              <a:t>malloc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ts val="3804"/>
              </a:lnSpc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32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4DDAFF"/>
                </a:solidFill>
                <a:latin typeface="Comic Sans MS"/>
                <a:cs typeface="Comic Sans MS"/>
              </a:rPr>
              <a:t>calloc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ts val="3829"/>
              </a:lnSpc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32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spc="-20">
                <a:solidFill>
                  <a:srgbClr val="02FF00"/>
                </a:solidFill>
                <a:latin typeface="Comic Sans MS"/>
                <a:cs typeface="Comic Sans MS"/>
              </a:rPr>
              <a:t>free</a:t>
            </a:r>
            <a:endParaRPr sz="32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50"/>
              </a:spcBef>
              <a:buSzPct val="56250"/>
              <a:buAutoNum type="arabicPeriod"/>
              <a:tabLst>
                <a:tab pos="274955" algn="l"/>
              </a:tabLst>
            </a:pPr>
            <a:r>
              <a:rPr dirty="0" sz="3200">
                <a:solidFill>
                  <a:srgbClr val="FFA50A"/>
                </a:solidFill>
                <a:latin typeface="Comic Sans MS"/>
                <a:cs typeface="Comic Sans MS"/>
              </a:rPr>
              <a:t>Using</a:t>
            </a:r>
            <a:r>
              <a:rPr dirty="0" sz="32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spc="-10">
                <a:solidFill>
                  <a:srgbClr val="4DDAFF"/>
                </a:solidFill>
                <a:latin typeface="Comic Sans MS"/>
                <a:cs typeface="Comic Sans MS"/>
              </a:rPr>
              <a:t>realloc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5723" y="1087628"/>
            <a:ext cx="6122670" cy="3869054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355600" marR="10795" indent="-342900">
              <a:lnSpc>
                <a:spcPts val="2110"/>
              </a:lnSpc>
              <a:spcBef>
                <a:spcPts val="210"/>
              </a:spcBef>
              <a:buAutoNum type="arabicPeriod" startAt="94"/>
              <a:tabLst>
                <a:tab pos="35560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dynamically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allocates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Car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free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it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at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end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program.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125"/>
              </a:lnSpc>
              <a:buAutoNum type="arabicPeriod" startAt="94"/>
              <a:tabLst>
                <a:tab pos="35496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malloc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dynamically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allocate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endParaRPr sz="1800">
              <a:latin typeface="Calibri"/>
              <a:cs typeface="Calibri"/>
            </a:endParaRPr>
          </a:p>
          <a:p>
            <a:pPr marL="355600" marR="350520">
              <a:lnSpc>
                <a:spcPts val="2110"/>
              </a:lnSpc>
              <a:spcBef>
                <a:spcPts val="16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specified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float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entered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stores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user-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entered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numbers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  <a:p>
            <a:pPr marL="355600" marR="7620" indent="-342900">
              <a:lnSpc>
                <a:spcPts val="2110"/>
              </a:lnSpc>
              <a:spcBef>
                <a:spcPts val="75"/>
              </a:spcBef>
              <a:buAutoNum type="arabicPeriod" startAt="96"/>
              <a:tabLst>
                <a:tab pos="35560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calloc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to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allocate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an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array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characters representing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sentence,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ensuring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all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memory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initialized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ts val="2125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zero.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ct val="99400"/>
              </a:lnSpc>
              <a:spcBef>
                <a:spcPts val="60"/>
              </a:spcBef>
              <a:buAutoNum type="arabicPeriod" startAt="97"/>
              <a:tabLst>
                <a:tab pos="35560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Allocate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memory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struct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representing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Point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with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x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y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coordinates,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values,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then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properly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deallocate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free.</a:t>
            </a:r>
            <a:endParaRPr sz="1800">
              <a:latin typeface="Calibri"/>
              <a:cs typeface="Calibri"/>
            </a:endParaRPr>
          </a:p>
          <a:p>
            <a:pPr marL="355600" marR="179070" indent="-342900">
              <a:lnSpc>
                <a:spcPts val="2180"/>
              </a:lnSpc>
              <a:spcBef>
                <a:spcPts val="10"/>
              </a:spcBef>
              <a:buAutoNum type="arabicPeriod" startAt="97"/>
              <a:tabLst>
                <a:tab pos="35560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an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array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calloc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fill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with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random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numbers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realloc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shrink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array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size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half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ts val="2135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remaining</a:t>
            </a:r>
            <a:r>
              <a:rPr dirty="0" sz="18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213550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13</a:t>
            </a:r>
            <a:r>
              <a:rPr dirty="0" sz="36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File</a:t>
            </a:r>
            <a:r>
              <a:rPr dirty="0" sz="3600" spc="-50" b="0"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FFA50A"/>
                </a:solidFill>
                <a:latin typeface="Comic Sans MS"/>
                <a:cs typeface="Comic Sans MS"/>
              </a:rPr>
              <a:t>Input/Output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2382" y="968755"/>
            <a:ext cx="392430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00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Data</a:t>
            </a:r>
            <a:r>
              <a:rPr dirty="0" sz="24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Organization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3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Operations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30"/>
              </a:lnSpc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Text</a:t>
            </a:r>
            <a:r>
              <a:rPr dirty="0" sz="2400" spc="-5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Files</a:t>
            </a:r>
            <a:r>
              <a:rPr dirty="0" sz="2400" spc="-5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&amp;</a:t>
            </a:r>
            <a:r>
              <a:rPr dirty="0" sz="2400" spc="-4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Binary</a:t>
            </a:r>
            <a:r>
              <a:rPr dirty="0" sz="24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Files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pointer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Open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4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Close</a:t>
            </a:r>
            <a:r>
              <a:rPr dirty="0" sz="24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2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3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Reading</a:t>
            </a:r>
            <a:r>
              <a:rPr dirty="0" sz="24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data</a:t>
            </a:r>
            <a:r>
              <a:rPr dirty="0" sz="2400" spc="-4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from</a:t>
            </a:r>
            <a:r>
              <a:rPr dirty="0" sz="2400" spc="-4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30"/>
              </a:lnSpc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End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400" spc="-3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EE2B28"/>
                </a:solidFill>
                <a:latin typeface="Comic Sans MS"/>
                <a:cs typeface="Comic Sans MS"/>
              </a:rPr>
              <a:t>(EOF)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Writing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data</a:t>
            </a:r>
            <a:r>
              <a:rPr dirty="0" sz="2400" spc="-4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to</a:t>
            </a:r>
            <a:r>
              <a:rPr dirty="0" sz="24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4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0845" indent="-398145">
              <a:lnSpc>
                <a:spcPct val="100000"/>
              </a:lnSpc>
              <a:spcBef>
                <a:spcPts val="20"/>
              </a:spcBef>
              <a:buSzPct val="75000"/>
              <a:buAutoNum type="arabicPeriod"/>
              <a:tabLst>
                <a:tab pos="41084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Appending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data</a:t>
            </a:r>
            <a:r>
              <a:rPr dirty="0" sz="2400" spc="-3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to</a:t>
            </a:r>
            <a:r>
              <a:rPr dirty="0" sz="24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r>
              <a:rPr dirty="0" sz="24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Opening</a:t>
            </a:r>
            <a:r>
              <a:rPr dirty="0" sz="2400" spc="-6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FFA50A"/>
                </a:solidFill>
                <a:latin typeface="Comic Sans MS"/>
                <a:cs typeface="Comic Sans MS"/>
              </a:rPr>
              <a:t>Modes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5670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8501" y="902423"/>
            <a:ext cx="2829661" cy="2200846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0942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13.1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Data</a:t>
            </a:r>
            <a:r>
              <a:rPr dirty="0" sz="40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Organization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973328"/>
            <a:ext cx="527685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9207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RAM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(Random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Access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Memory):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Volatile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temporary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storage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running.</a:t>
            </a:r>
            <a:endParaRPr sz="1500">
              <a:latin typeface="Calibri"/>
              <a:cs typeface="Calibri"/>
            </a:endParaRPr>
          </a:p>
          <a:p>
            <a:pPr marL="235585" marR="9144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ROM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(Read-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Only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Memory):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volatile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primarily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store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firmware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16129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Hard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Disk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Drives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(HDDs):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Mechanical,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magnetic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devices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long-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term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retention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14922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Solid-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State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Drives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(SSDs):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Fast,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non-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volatile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storage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flash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memory.</a:t>
            </a:r>
            <a:endParaRPr sz="1500">
              <a:latin typeface="Calibri"/>
              <a:cs typeface="Calibri"/>
            </a:endParaRPr>
          </a:p>
          <a:p>
            <a:pPr marL="235585" marR="42164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Cache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small,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speedy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volatile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memory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CPUs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frequent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500">
              <a:latin typeface="Calibri"/>
              <a:cs typeface="Calibri"/>
            </a:endParaRPr>
          </a:p>
          <a:p>
            <a:pPr marL="235585" marR="11874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Virtual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Part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hard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drive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used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RAM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extending 	physical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memory,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albeit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slower.</a:t>
            </a:r>
            <a:endParaRPr sz="1500">
              <a:latin typeface="Calibri"/>
              <a:cs typeface="Calibri"/>
            </a:endParaRPr>
          </a:p>
          <a:p>
            <a:pPr marL="235585" marR="39624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Flash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Memory: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Non-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volatile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memory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USB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drives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cards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portability.</a:t>
            </a:r>
            <a:endParaRPr sz="15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Optical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Storage: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CDs,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DVDs,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Blu-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ray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discs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laser-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storage.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4235" y="908240"/>
            <a:ext cx="3179279" cy="2474379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0942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13.1</a:t>
            </a:r>
            <a:r>
              <a:rPr dirty="0" sz="39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Data</a:t>
            </a:r>
            <a:r>
              <a:rPr dirty="0" sz="40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Organization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490" y="933500"/>
            <a:ext cx="5680354" cy="175295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76320" y="2808223"/>
            <a:ext cx="6224270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21336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Simplicity: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simple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interface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operations,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hiding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complex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OS</a:t>
            </a:r>
            <a:r>
              <a:rPr dirty="0" sz="15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details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1701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Portability: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Programs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use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same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library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calls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regardless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underlying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OS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enhancing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portability.</a:t>
            </a:r>
            <a:endParaRPr sz="1500">
              <a:latin typeface="Calibri"/>
              <a:cs typeface="Calibri"/>
            </a:endParaRPr>
          </a:p>
          <a:p>
            <a:pPr marL="235585" marR="20955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Standardization: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ensures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behavior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across 	different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environments.</a:t>
            </a:r>
            <a:endParaRPr sz="1500">
              <a:latin typeface="Calibri"/>
              <a:cs typeface="Calibri"/>
            </a:endParaRPr>
          </a:p>
          <a:p>
            <a:pPr marL="235585" marR="31686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Ease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Use: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Developers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without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knowing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OS-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specific</a:t>
            </a:r>
            <a:r>
              <a:rPr dirty="0" sz="15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system</a:t>
            </a:r>
            <a:r>
              <a:rPr dirty="0" sz="15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calls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Abstraction: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library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acts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as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an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abstraction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layer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interactions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disk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I/O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seamlessly.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308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Vs</a:t>
            </a:r>
            <a:r>
              <a:rPr dirty="0" sz="3900" spc="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Code</a:t>
            </a:r>
            <a:r>
              <a:rPr dirty="0" sz="3900" spc="-3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 b="0">
                <a:latin typeface="Comic Sans MS"/>
                <a:cs typeface="Comic Sans MS"/>
              </a:rPr>
              <a:t>Extensions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181" y="1197625"/>
            <a:ext cx="5547817" cy="114782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181" y="2507488"/>
            <a:ext cx="5560669" cy="103037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037" y="3773830"/>
            <a:ext cx="5547815" cy="107321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066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13.2</a:t>
            </a:r>
            <a:r>
              <a:rPr dirty="0" sz="39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File</a:t>
            </a:r>
            <a:r>
              <a:rPr dirty="0" sz="4000" spc="-3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Operations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9815" y="3219704"/>
            <a:ext cx="700849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52451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Creation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New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Establishes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new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on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disk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opened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append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mode.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Opening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an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Existing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Acquires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access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an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existing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file.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Reading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from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Retrieves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data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from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program's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buffer.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Writing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Outputs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storing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disk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program's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buffer.</a:t>
            </a:r>
            <a:endParaRPr sz="15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Moving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Location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in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(Seeking):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Changes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current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position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specified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location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subsequent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operations.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Closing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Releases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ensuring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buffers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flushed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freed.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157719"/>
            <a:ext cx="6216576" cy="1663522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787" y="-11685"/>
            <a:ext cx="69608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7665" algn="l"/>
              </a:tabLst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13.3</a:t>
            </a:r>
            <a:r>
              <a:rPr dirty="0" sz="39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Text</a:t>
            </a:r>
            <a:r>
              <a:rPr dirty="0" sz="4000" spc="-5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Files</a:t>
            </a:r>
            <a:r>
              <a:rPr dirty="0" sz="4000" spc="-7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spc="-50" b="0">
                <a:solidFill>
                  <a:srgbClr val="E8F3F2"/>
                </a:solidFill>
                <a:latin typeface="Comic Sans MS"/>
                <a:cs typeface="Comic Sans MS"/>
              </a:rPr>
              <a:t>&amp;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	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Binary</a:t>
            </a:r>
            <a:r>
              <a:rPr dirty="0" sz="4000" spc="-10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Files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5916" y="1039368"/>
            <a:ext cx="4967605" cy="2875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854" marR="410845" indent="-22415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1700">
                <a:solidFill>
                  <a:srgbClr val="FFA50A"/>
                </a:solidFill>
                <a:latin typeface="Calibri"/>
                <a:cs typeface="Calibri"/>
              </a:rPr>
              <a:t>Encoding:</a:t>
            </a:r>
            <a:r>
              <a:rPr dirty="0" sz="17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2FF00"/>
                </a:solidFill>
                <a:latin typeface="Calibri"/>
                <a:cs typeface="Calibri"/>
              </a:rPr>
              <a:t>human-readable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format</a:t>
            </a:r>
            <a:r>
              <a:rPr dirty="0" sz="17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0">
                <a:solidFill>
                  <a:srgbClr val="02FF00"/>
                </a:solidFill>
                <a:latin typeface="Calibri"/>
                <a:cs typeface="Calibri"/>
              </a:rPr>
              <a:t>same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format</a:t>
            </a:r>
            <a:r>
              <a:rPr dirty="0" sz="17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as</a:t>
            </a:r>
            <a:r>
              <a:rPr dirty="0" sz="17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7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2FF00"/>
                </a:solidFill>
                <a:latin typeface="Calibri"/>
                <a:cs typeface="Calibri"/>
              </a:rPr>
              <a:t>in-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memory</a:t>
            </a:r>
            <a:r>
              <a:rPr dirty="0" sz="17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2FF00"/>
                </a:solidFill>
                <a:latin typeface="Calibri"/>
                <a:cs typeface="Calibri"/>
              </a:rPr>
              <a:t>representation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36220" indent="-223520">
              <a:lnSpc>
                <a:spcPts val="2014"/>
              </a:lnSpc>
              <a:buAutoNum type="arabicPeriod"/>
              <a:tabLst>
                <a:tab pos="236220" algn="l"/>
              </a:tabLst>
            </a:pPr>
            <a:r>
              <a:rPr dirty="0" sz="1700">
                <a:solidFill>
                  <a:srgbClr val="FFA50A"/>
                </a:solidFill>
                <a:latin typeface="Calibri"/>
                <a:cs typeface="Calibri"/>
              </a:rPr>
              <a:t>Data</a:t>
            </a:r>
            <a:r>
              <a:rPr dirty="0" sz="17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A50A"/>
                </a:solidFill>
                <a:latin typeface="Calibri"/>
                <a:cs typeface="Calibri"/>
              </a:rPr>
              <a:t>Interpretation:</a:t>
            </a:r>
            <a:r>
              <a:rPr dirty="0" sz="17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represent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1700">
              <a:latin typeface="Calibri"/>
              <a:cs typeface="Calibri"/>
            </a:endParaRPr>
          </a:p>
          <a:p>
            <a:pPr marL="236854" marR="240029">
              <a:lnSpc>
                <a:spcPts val="2020"/>
              </a:lnSpc>
              <a:spcBef>
                <a:spcPts val="130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characters,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whereas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represent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sequence</a:t>
            </a:r>
            <a:r>
              <a:rPr dirty="0" sz="17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7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4DDAFF"/>
                </a:solidFill>
                <a:latin typeface="Calibri"/>
                <a:cs typeface="Calibri"/>
              </a:rPr>
              <a:t>bytes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36220" indent="-223520">
              <a:lnSpc>
                <a:spcPts val="1925"/>
              </a:lnSpc>
              <a:buAutoNum type="arabicPeriod" startAt="3"/>
              <a:tabLst>
                <a:tab pos="236220" algn="l"/>
              </a:tabLst>
            </a:pPr>
            <a:r>
              <a:rPr dirty="0" sz="1700" spc="-10">
                <a:solidFill>
                  <a:srgbClr val="FFA50A"/>
                </a:solidFill>
                <a:latin typeface="Calibri"/>
                <a:cs typeface="Calibri"/>
              </a:rPr>
              <a:t>Portability:</a:t>
            </a:r>
            <a:r>
              <a:rPr dirty="0" sz="17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portable</a:t>
            </a:r>
            <a:r>
              <a:rPr dirty="0" sz="17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2FF00"/>
                </a:solidFill>
                <a:latin typeface="Calibri"/>
                <a:cs typeface="Calibri"/>
              </a:rPr>
              <a:t>across</a:t>
            </a:r>
            <a:endParaRPr sz="1700">
              <a:latin typeface="Calibri"/>
              <a:cs typeface="Calibri"/>
            </a:endParaRPr>
          </a:p>
          <a:p>
            <a:pPr marL="236854" marR="502284">
              <a:lnSpc>
                <a:spcPts val="2020"/>
              </a:lnSpc>
              <a:spcBef>
                <a:spcPts val="130"/>
              </a:spcBef>
            </a:pPr>
            <a:r>
              <a:rPr dirty="0" sz="1700" spc="-10">
                <a:solidFill>
                  <a:srgbClr val="02FF00"/>
                </a:solidFill>
                <a:latin typeface="Calibri"/>
                <a:cs typeface="Calibri"/>
              </a:rPr>
              <a:t>different</a:t>
            </a:r>
            <a:r>
              <a:rPr dirty="0" sz="17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2FF00"/>
                </a:solidFill>
                <a:latin typeface="Calibri"/>
                <a:cs typeface="Calibri"/>
              </a:rPr>
              <a:t>platforms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4DDAFF"/>
                </a:solidFill>
                <a:latin typeface="Calibri"/>
                <a:cs typeface="Calibri"/>
              </a:rPr>
              <a:t>platform- </a:t>
            </a:r>
            <a:r>
              <a:rPr dirty="0" sz="1700">
                <a:solidFill>
                  <a:srgbClr val="4DDAFF"/>
                </a:solidFill>
                <a:latin typeface="Calibri"/>
                <a:cs typeface="Calibri"/>
              </a:rPr>
              <a:t>specific</a:t>
            </a:r>
            <a:r>
              <a:rPr dirty="0" sz="17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representations.</a:t>
            </a:r>
            <a:endParaRPr sz="1700">
              <a:latin typeface="Calibri"/>
              <a:cs typeface="Calibri"/>
            </a:endParaRPr>
          </a:p>
          <a:p>
            <a:pPr marL="236854" marR="5080" indent="-224154">
              <a:lnSpc>
                <a:spcPts val="2020"/>
              </a:lnSpc>
              <a:spcBef>
                <a:spcPts val="65"/>
              </a:spcBef>
              <a:buAutoNum type="arabicPeriod" startAt="4"/>
              <a:tabLst>
                <a:tab pos="236854" algn="l"/>
              </a:tabLst>
            </a:pPr>
            <a:r>
              <a:rPr dirty="0" sz="1700" spc="-10">
                <a:solidFill>
                  <a:srgbClr val="FFA50A"/>
                </a:solidFill>
                <a:latin typeface="Calibri"/>
                <a:cs typeface="Calibri"/>
              </a:rPr>
              <a:t>Efficiency:</a:t>
            </a:r>
            <a:r>
              <a:rPr dirty="0" sz="17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generally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more</a:t>
            </a:r>
            <a:r>
              <a:rPr dirty="0" sz="17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efficient</a:t>
            </a:r>
            <a:r>
              <a:rPr dirty="0" sz="17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02FF00"/>
                </a:solidFill>
                <a:latin typeface="Calibri"/>
                <a:cs typeface="Calibri"/>
              </a:rPr>
              <a:t>for </a:t>
            </a:r>
            <a:r>
              <a:rPr dirty="0" sz="1700">
                <a:solidFill>
                  <a:srgbClr val="02FF00"/>
                </a:solidFill>
                <a:latin typeface="Calibri"/>
                <a:cs typeface="Calibri"/>
              </a:rPr>
              <a:t>I/O</a:t>
            </a:r>
            <a:r>
              <a:rPr dirty="0" sz="17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2FF00"/>
                </a:solidFill>
                <a:latin typeface="Calibri"/>
                <a:cs typeface="Calibri"/>
              </a:rPr>
              <a:t>operations</a:t>
            </a:r>
            <a:r>
              <a:rPr dirty="0" sz="17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don't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translation.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8833" y="972146"/>
            <a:ext cx="3421989" cy="1771053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631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13.4</a:t>
            </a:r>
            <a:r>
              <a:rPr dirty="0" sz="39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File</a:t>
            </a:r>
            <a:r>
              <a:rPr dirty="0" sz="4000" spc="-3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pointer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53255" y="997711"/>
            <a:ext cx="506539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37528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Variable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Type: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pointer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FILE*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used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to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reference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Standard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Files: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provides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pointers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stdin,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stdout,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stderr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5585" marR="18732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Opening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Files: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pointers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associated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with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5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on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disk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fopen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function.</a:t>
            </a:r>
            <a:endParaRPr sz="1500">
              <a:latin typeface="Calibri"/>
              <a:cs typeface="Calibri"/>
            </a:endParaRPr>
          </a:p>
          <a:p>
            <a:pPr marL="235585" marR="7048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Reading/Writing: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They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are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used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for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reading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from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writing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fread,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fwrite,</a:t>
            </a:r>
            <a:r>
              <a:rPr dirty="0" sz="15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fprintf,</a:t>
            </a:r>
            <a:r>
              <a:rPr dirty="0" sz="15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fscanf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1500">
              <a:latin typeface="Calibri"/>
              <a:cs typeface="Calibri"/>
            </a:endParaRPr>
          </a:p>
          <a:p>
            <a:pPr marL="235585" marR="22288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Position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Tracking: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Keeps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track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current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position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within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read/write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operations.</a:t>
            </a:r>
            <a:endParaRPr sz="1500">
              <a:latin typeface="Calibri"/>
              <a:cs typeface="Calibri"/>
            </a:endParaRPr>
          </a:p>
          <a:p>
            <a:pPr marL="235585" marR="174625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Closing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Files: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Should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be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passed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fclose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close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release</a:t>
            </a:r>
            <a:r>
              <a:rPr dirty="0" sz="15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resources.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14367" y="915593"/>
            <a:ext cx="3760470" cy="3979545"/>
            <a:chOff x="114367" y="915593"/>
            <a:chExt cx="3760470" cy="397954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67" y="915593"/>
              <a:ext cx="3760165" cy="397892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84923" y="1557134"/>
              <a:ext cx="3386454" cy="238760"/>
            </a:xfrm>
            <a:custGeom>
              <a:avLst/>
              <a:gdLst/>
              <a:ahLst/>
              <a:cxnLst/>
              <a:rect l="l" t="t" r="r" b="b"/>
              <a:pathLst>
                <a:path w="3386454" h="238760">
                  <a:moveTo>
                    <a:pt x="0" y="39758"/>
                  </a:moveTo>
                  <a:lnTo>
                    <a:pt x="3124" y="24282"/>
                  </a:lnTo>
                  <a:lnTo>
                    <a:pt x="11644" y="11644"/>
                  </a:lnTo>
                  <a:lnTo>
                    <a:pt x="24282" y="3124"/>
                  </a:lnTo>
                  <a:lnTo>
                    <a:pt x="39758" y="0"/>
                  </a:lnTo>
                  <a:lnTo>
                    <a:pt x="3346171" y="0"/>
                  </a:lnTo>
                  <a:lnTo>
                    <a:pt x="3361648" y="3124"/>
                  </a:lnTo>
                  <a:lnTo>
                    <a:pt x="3374286" y="11644"/>
                  </a:lnTo>
                  <a:lnTo>
                    <a:pt x="3382807" y="24282"/>
                  </a:lnTo>
                  <a:lnTo>
                    <a:pt x="3385931" y="39758"/>
                  </a:lnTo>
                  <a:lnTo>
                    <a:pt x="3385931" y="198781"/>
                  </a:lnTo>
                  <a:lnTo>
                    <a:pt x="3382807" y="214256"/>
                  </a:lnTo>
                  <a:lnTo>
                    <a:pt x="3374286" y="226894"/>
                  </a:lnTo>
                  <a:lnTo>
                    <a:pt x="3361648" y="235414"/>
                  </a:lnTo>
                  <a:lnTo>
                    <a:pt x="3346171" y="238539"/>
                  </a:lnTo>
                  <a:lnTo>
                    <a:pt x="39758" y="238539"/>
                  </a:lnTo>
                  <a:lnTo>
                    <a:pt x="24282" y="235414"/>
                  </a:lnTo>
                  <a:lnTo>
                    <a:pt x="11644" y="226894"/>
                  </a:lnTo>
                  <a:lnTo>
                    <a:pt x="3124" y="214256"/>
                  </a:lnTo>
                  <a:lnTo>
                    <a:pt x="0" y="198781"/>
                  </a:lnTo>
                  <a:lnTo>
                    <a:pt x="0" y="39758"/>
                  </a:lnTo>
                  <a:close/>
                </a:path>
              </a:pathLst>
            </a:custGeom>
            <a:ln w="38100">
              <a:solidFill>
                <a:srgbClr val="EE2B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012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13.5</a:t>
            </a:r>
            <a:r>
              <a:rPr dirty="0" sz="39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Open</a:t>
            </a:r>
            <a:r>
              <a:rPr dirty="0" sz="40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4000" spc="-2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latin typeface="Comic Sans MS"/>
                <a:cs typeface="Comic Sans MS"/>
              </a:rPr>
              <a:t>File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750830" y="982471"/>
            <a:ext cx="511492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186055" indent="-222885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fopen()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Function: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Opens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returns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FILE*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pointer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access.</a:t>
            </a:r>
            <a:endParaRPr sz="1500">
              <a:latin typeface="Calibri"/>
              <a:cs typeface="Calibri"/>
            </a:endParaRPr>
          </a:p>
          <a:p>
            <a:pPr marL="234950" marR="5080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Modes:</a:t>
            </a:r>
            <a:r>
              <a:rPr dirty="0" sz="15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r,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75">
                <a:solidFill>
                  <a:srgbClr val="4DDAFF"/>
                </a:solidFill>
                <a:latin typeface="Calibri"/>
                <a:cs typeface="Calibri"/>
              </a:rPr>
              <a:t>w,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etc.)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reading,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writing,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appending,</a:t>
            </a:r>
            <a:r>
              <a:rPr dirty="0" sz="1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Null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on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Failure: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NULL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if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cannot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be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opened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34950" marR="436880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Error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Checking: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check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for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NULL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confirm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opened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successfully.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Path: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relative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absolute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paths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70482" y="924828"/>
            <a:ext cx="3394710" cy="4177029"/>
            <a:chOff x="170482" y="924828"/>
            <a:chExt cx="3394710" cy="417702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924828"/>
              <a:ext cx="3394354" cy="417685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84383" y="2089823"/>
              <a:ext cx="3187700" cy="1243330"/>
            </a:xfrm>
            <a:custGeom>
              <a:avLst/>
              <a:gdLst/>
              <a:ahLst/>
              <a:cxnLst/>
              <a:rect l="l" t="t" r="r" b="b"/>
              <a:pathLst>
                <a:path w="3187700" h="1243329">
                  <a:moveTo>
                    <a:pt x="0" y="0"/>
                  </a:moveTo>
                  <a:lnTo>
                    <a:pt x="3187691" y="0"/>
                  </a:lnTo>
                  <a:lnTo>
                    <a:pt x="3187691" y="1243100"/>
                  </a:lnTo>
                  <a:lnTo>
                    <a:pt x="0" y="1243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E2B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9237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13.6</a:t>
            </a:r>
            <a:r>
              <a:rPr dirty="0" sz="39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Close</a:t>
            </a:r>
            <a:r>
              <a:rPr dirty="0" sz="4000" spc="-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4000" spc="-2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latin typeface="Comic Sans MS"/>
                <a:cs typeface="Comic Sans MS"/>
              </a:rPr>
              <a:t>File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704450" y="994664"/>
            <a:ext cx="5339080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71120" indent="-222885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fclose()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Function: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close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open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pointed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FILE* 	pointer.</a:t>
            </a:r>
            <a:endParaRPr sz="1500">
              <a:latin typeface="Calibri"/>
              <a:cs typeface="Calibri"/>
            </a:endParaRPr>
          </a:p>
          <a:p>
            <a:pPr marL="234950" marR="5080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Release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Resources: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Frees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up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system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resources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file.</a:t>
            </a:r>
            <a:endParaRPr sz="1500">
              <a:latin typeface="Calibri"/>
              <a:cs typeface="Calibri"/>
            </a:endParaRPr>
          </a:p>
          <a:p>
            <a:pPr marL="234950" marR="250190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Flush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Buffer: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Writes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any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remaining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buffer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file.</a:t>
            </a:r>
            <a:endParaRPr sz="1500">
              <a:latin typeface="Calibri"/>
              <a:cs typeface="Calibri"/>
            </a:endParaRPr>
          </a:p>
          <a:p>
            <a:pPr marL="234950" marR="7302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Nullify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Pointer: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practice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set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file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pointer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NULL</a:t>
            </a:r>
            <a:r>
              <a:rPr dirty="0" sz="15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after 	closing.</a:t>
            </a:r>
            <a:endParaRPr sz="1500">
              <a:latin typeface="Calibri"/>
              <a:cs typeface="Calibri"/>
            </a:endParaRPr>
          </a:p>
          <a:p>
            <a:pPr marL="234950" marR="74930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Error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Handling: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return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value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successful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closure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(0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is 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successful,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EOF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is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</a:t>
            </a:r>
            <a:r>
              <a:rPr dirty="0" sz="15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error)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70482" y="924828"/>
            <a:ext cx="3394710" cy="4177029"/>
            <a:chOff x="170482" y="924828"/>
            <a:chExt cx="3394710" cy="417702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924828"/>
              <a:ext cx="3394354" cy="417685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84383" y="4218669"/>
              <a:ext cx="3187700" cy="479425"/>
            </a:xfrm>
            <a:custGeom>
              <a:avLst/>
              <a:gdLst/>
              <a:ahLst/>
              <a:cxnLst/>
              <a:rect l="l" t="t" r="r" b="b"/>
              <a:pathLst>
                <a:path w="3187700" h="479425">
                  <a:moveTo>
                    <a:pt x="0" y="0"/>
                  </a:moveTo>
                  <a:lnTo>
                    <a:pt x="3187691" y="0"/>
                  </a:lnTo>
                  <a:lnTo>
                    <a:pt x="3187691" y="479226"/>
                  </a:lnTo>
                  <a:lnTo>
                    <a:pt x="0" y="47922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E2B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3601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13.7</a:t>
            </a:r>
            <a:r>
              <a:rPr dirty="0" sz="3900" spc="-8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Reading</a:t>
            </a:r>
            <a:r>
              <a:rPr dirty="0" sz="40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data</a:t>
            </a:r>
            <a:r>
              <a:rPr dirty="0" sz="4000" spc="-7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from</a:t>
            </a:r>
            <a:r>
              <a:rPr dirty="0" sz="4000" spc="-7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latin typeface="Comic Sans MS"/>
                <a:cs typeface="Comic Sans MS"/>
              </a:rPr>
              <a:t>File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5880" rIns="0" bIns="0" rtlCol="0" vert="horz">
            <a:spAutoFit/>
          </a:bodyPr>
          <a:lstStyle/>
          <a:p>
            <a:pPr marL="377190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772535" algn="l"/>
              </a:tabLst>
            </a:pPr>
            <a:r>
              <a:rPr dirty="0">
                <a:solidFill>
                  <a:srgbClr val="FFA50A"/>
                </a:solidFill>
              </a:rPr>
              <a:t>Functions:</a:t>
            </a:r>
            <a:r>
              <a:rPr dirty="0" spc="-5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Use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 spc="-10"/>
              <a:t>fgetc,</a:t>
            </a:r>
            <a:r>
              <a:rPr dirty="0" spc="-50"/>
              <a:t> </a:t>
            </a:r>
            <a:r>
              <a:rPr dirty="0" spc="-10"/>
              <a:t>fgets,</a:t>
            </a:r>
            <a:r>
              <a:rPr dirty="0" spc="-45"/>
              <a:t> </a:t>
            </a:r>
            <a:r>
              <a:rPr dirty="0"/>
              <a:t>fread,</a:t>
            </a:r>
            <a:r>
              <a:rPr dirty="0" spc="-45"/>
              <a:t> </a:t>
            </a:r>
            <a:r>
              <a:rPr dirty="0"/>
              <a:t>or</a:t>
            </a:r>
            <a:r>
              <a:rPr dirty="0" spc="-45"/>
              <a:t> </a:t>
            </a:r>
            <a:r>
              <a:rPr dirty="0"/>
              <a:t>fscanf</a:t>
            </a:r>
            <a:r>
              <a:rPr dirty="0" spc="-40"/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dirty="0" spc="-5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read</a:t>
            </a:r>
            <a:r>
              <a:rPr dirty="0" spc="-5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from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files.</a:t>
            </a:r>
          </a:p>
          <a:p>
            <a:pPr marL="3771265" marR="240665" indent="-222885">
              <a:lnSpc>
                <a:spcPct val="100000"/>
              </a:lnSpc>
              <a:buAutoNum type="arabicPeriod"/>
              <a:tabLst>
                <a:tab pos="3773170" algn="l"/>
              </a:tabLst>
            </a:pPr>
            <a:r>
              <a:rPr dirty="0">
                <a:solidFill>
                  <a:srgbClr val="FFA50A"/>
                </a:solidFill>
              </a:rPr>
              <a:t>Modes:</a:t>
            </a:r>
            <a:r>
              <a:rPr dirty="0" spc="-2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Open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the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file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in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read</a:t>
            </a:r>
            <a:r>
              <a:rPr dirty="0" spc="-25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mode</a:t>
            </a:r>
            <a:r>
              <a:rPr dirty="0" spc="-20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4DDAFF"/>
                </a:solidFill>
              </a:rPr>
              <a:t>("r")</a:t>
            </a:r>
            <a:r>
              <a:rPr dirty="0" spc="-30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or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read/update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 spc="-20">
                <a:solidFill>
                  <a:srgbClr val="FFFFFF"/>
                </a:solidFill>
              </a:rPr>
              <a:t>mode </a:t>
            </a:r>
            <a:r>
              <a:rPr dirty="0" spc="-20">
                <a:solidFill>
                  <a:srgbClr val="FFFFFF"/>
                </a:solidFill>
              </a:rPr>
              <a:t>	</a:t>
            </a:r>
            <a:r>
              <a:rPr dirty="0" spc="-10">
                <a:solidFill>
                  <a:srgbClr val="FFFFFF"/>
                </a:solidFill>
              </a:rPr>
              <a:t>("r+").</a:t>
            </a:r>
          </a:p>
          <a:p>
            <a:pPr marL="3771265" marR="5080" indent="-222885">
              <a:lnSpc>
                <a:spcPct val="100000"/>
              </a:lnSpc>
              <a:buAutoNum type="arabicPeriod"/>
              <a:tabLst>
                <a:tab pos="3773170" algn="l"/>
              </a:tabLst>
            </a:pPr>
            <a:r>
              <a:rPr dirty="0" spc="-10">
                <a:solidFill>
                  <a:srgbClr val="FFA50A"/>
                </a:solidFill>
              </a:rPr>
              <a:t>Buffer</a:t>
            </a:r>
            <a:r>
              <a:rPr dirty="0" spc="-45">
                <a:solidFill>
                  <a:srgbClr val="FFA50A"/>
                </a:solidFill>
              </a:rPr>
              <a:t> </a:t>
            </a:r>
            <a:r>
              <a:rPr dirty="0" spc="-10">
                <a:solidFill>
                  <a:srgbClr val="FFA50A"/>
                </a:solidFill>
              </a:rPr>
              <a:t>Management:</a:t>
            </a:r>
            <a:r>
              <a:rPr dirty="0" spc="-50">
                <a:solidFill>
                  <a:srgbClr val="FFA50A"/>
                </a:solidFill>
              </a:rPr>
              <a:t> </a:t>
            </a:r>
            <a:r>
              <a:rPr dirty="0"/>
              <a:t>Ensure</a:t>
            </a:r>
            <a:r>
              <a:rPr dirty="0" spc="-45"/>
              <a:t> </a:t>
            </a:r>
            <a:r>
              <a:rPr dirty="0" spc="-10"/>
              <a:t>buffers</a:t>
            </a:r>
            <a:r>
              <a:rPr dirty="0" spc="-50"/>
              <a:t> </a:t>
            </a:r>
            <a:r>
              <a:rPr dirty="0"/>
              <a:t>are</a:t>
            </a:r>
            <a:r>
              <a:rPr dirty="0" spc="-45"/>
              <a:t> </a:t>
            </a:r>
            <a:r>
              <a:rPr dirty="0"/>
              <a:t>properly</a:t>
            </a:r>
            <a:r>
              <a:rPr dirty="0" spc="-55"/>
              <a:t> </a:t>
            </a:r>
            <a:r>
              <a:rPr dirty="0"/>
              <a:t>sized</a:t>
            </a:r>
            <a:r>
              <a:rPr dirty="0">
                <a:solidFill>
                  <a:srgbClr val="FFFFFF"/>
                </a:solidFill>
              </a:rPr>
              <a:t>,</a:t>
            </a:r>
            <a:r>
              <a:rPr dirty="0" spc="-5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especially </a:t>
            </a:r>
            <a:r>
              <a:rPr dirty="0" spc="-10">
                <a:solidFill>
                  <a:srgbClr val="FFFFFF"/>
                </a:solidFill>
              </a:rPr>
              <a:t>	</a:t>
            </a:r>
            <a:r>
              <a:rPr dirty="0">
                <a:solidFill>
                  <a:srgbClr val="FFFFFF"/>
                </a:solidFill>
              </a:rPr>
              <a:t>with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fgets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and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fread.</a:t>
            </a:r>
          </a:p>
          <a:p>
            <a:pPr marL="3771265" marR="80645" indent="-222885">
              <a:lnSpc>
                <a:spcPct val="100000"/>
              </a:lnSpc>
              <a:buAutoNum type="arabicPeriod"/>
              <a:tabLst>
                <a:tab pos="3773170" algn="l"/>
              </a:tabLst>
            </a:pPr>
            <a:r>
              <a:rPr dirty="0">
                <a:solidFill>
                  <a:srgbClr val="FFA50A"/>
                </a:solidFill>
              </a:rPr>
              <a:t>Binary</a:t>
            </a:r>
            <a:r>
              <a:rPr dirty="0" spc="-4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vs.</a:t>
            </a:r>
            <a:r>
              <a:rPr dirty="0" spc="-45">
                <a:solidFill>
                  <a:srgbClr val="FFA50A"/>
                </a:solidFill>
              </a:rPr>
              <a:t> </a:t>
            </a:r>
            <a:r>
              <a:rPr dirty="0" spc="-25">
                <a:solidFill>
                  <a:srgbClr val="FFA50A"/>
                </a:solidFill>
              </a:rPr>
              <a:t>Text:</a:t>
            </a:r>
            <a:r>
              <a:rPr dirty="0" spc="-35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Choose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read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functions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based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on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whether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the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 spc="-20">
                <a:solidFill>
                  <a:srgbClr val="FFFFFF"/>
                </a:solidFill>
              </a:rPr>
              <a:t>file </a:t>
            </a:r>
            <a:r>
              <a:rPr dirty="0" spc="-20">
                <a:solidFill>
                  <a:srgbClr val="FFFFFF"/>
                </a:solidFill>
              </a:rPr>
              <a:t>	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binary</a:t>
            </a:r>
            <a:r>
              <a:rPr dirty="0" spc="-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or</a:t>
            </a:r>
            <a:r>
              <a:rPr dirty="0" spc="-10">
                <a:solidFill>
                  <a:srgbClr val="FFFFFF"/>
                </a:solidFill>
              </a:rPr>
              <a:t> </a:t>
            </a:r>
            <a:r>
              <a:rPr dirty="0" spc="-20">
                <a:solidFill>
                  <a:srgbClr val="FFFFFF"/>
                </a:solidFill>
              </a:rPr>
              <a:t>text.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70482" y="924828"/>
            <a:ext cx="3394710" cy="4177029"/>
            <a:chOff x="170482" y="924828"/>
            <a:chExt cx="3394710" cy="417702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924828"/>
              <a:ext cx="3394354" cy="417685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73814" y="3472065"/>
              <a:ext cx="2330450" cy="424180"/>
            </a:xfrm>
            <a:custGeom>
              <a:avLst/>
              <a:gdLst/>
              <a:ahLst/>
              <a:cxnLst/>
              <a:rect l="l" t="t" r="r" b="b"/>
              <a:pathLst>
                <a:path w="2330450" h="424179">
                  <a:moveTo>
                    <a:pt x="0" y="0"/>
                  </a:moveTo>
                  <a:lnTo>
                    <a:pt x="2330241" y="0"/>
                  </a:lnTo>
                  <a:lnTo>
                    <a:pt x="2330241" y="424069"/>
                  </a:lnTo>
                  <a:lnTo>
                    <a:pt x="0" y="42406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E2B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6085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13.8</a:t>
            </a:r>
            <a:r>
              <a:rPr dirty="0" sz="39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End</a:t>
            </a:r>
            <a:r>
              <a:rPr dirty="0" sz="40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4000" spc="-4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File</a:t>
            </a:r>
            <a:r>
              <a:rPr dirty="0" sz="4000" spc="-4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EE2B28"/>
                </a:solidFill>
                <a:latin typeface="Comic Sans MS"/>
                <a:cs typeface="Comic Sans MS"/>
              </a:rPr>
              <a:t>(EOF)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12359" y="973328"/>
            <a:ext cx="3914140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5080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Indicator:</a:t>
            </a:r>
            <a:r>
              <a:rPr dirty="0" sz="15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EE2B28"/>
                </a:solidFill>
                <a:latin typeface="Calibri"/>
                <a:cs typeface="Calibri"/>
              </a:rPr>
              <a:t>EOF</a:t>
            </a:r>
            <a:r>
              <a:rPr dirty="0" sz="1500" spc="-2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constant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indicate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end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5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error.</a:t>
            </a:r>
            <a:endParaRPr sz="1500">
              <a:latin typeface="Calibri"/>
              <a:cs typeface="Calibri"/>
            </a:endParaRPr>
          </a:p>
          <a:p>
            <a:pPr marL="235585" indent="-222885">
              <a:lnSpc>
                <a:spcPct val="100000"/>
              </a:lnSpc>
              <a:buAutoNum type="arabicPeriod"/>
              <a:tabLst>
                <a:tab pos="23558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Value: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1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libraries.</a:t>
            </a:r>
            <a:endParaRPr sz="1500">
              <a:latin typeface="Calibri"/>
              <a:cs typeface="Calibri"/>
            </a:endParaRPr>
          </a:p>
          <a:p>
            <a:pPr marL="234950" marR="2857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Stream</a:t>
            </a:r>
            <a:r>
              <a:rPr dirty="0" sz="15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Checking:</a:t>
            </a:r>
            <a:r>
              <a:rPr dirty="0" sz="15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fgetc()</a:t>
            </a:r>
            <a:r>
              <a:rPr dirty="0" sz="15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EE2B28"/>
                </a:solidFill>
                <a:latin typeface="Calibri"/>
                <a:cs typeface="Calibri"/>
              </a:rPr>
              <a:t>EOF </a:t>
            </a:r>
            <a:r>
              <a:rPr dirty="0" sz="1500" spc="-25">
                <a:solidFill>
                  <a:srgbClr val="EE2B28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stream.</a:t>
            </a:r>
            <a:endParaRPr sz="1500">
              <a:latin typeface="Calibri"/>
              <a:cs typeface="Calibri"/>
            </a:endParaRPr>
          </a:p>
          <a:p>
            <a:pPr marL="234950" marR="8953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Error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Signaling: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operation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fails.</a:t>
            </a:r>
            <a:endParaRPr sz="1500">
              <a:latin typeface="Calibri"/>
              <a:cs typeface="Calibri"/>
            </a:endParaRPr>
          </a:p>
          <a:p>
            <a:pPr marL="234950" marR="36195" indent="-222885">
              <a:lnSpc>
                <a:spcPct val="100000"/>
              </a:lnSpc>
              <a:buAutoNum type="arabicPeriod"/>
              <a:tabLst>
                <a:tab pos="236220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Loop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Control: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Often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used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loops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stop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reading.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7878" y="908240"/>
            <a:ext cx="4773930" cy="4130675"/>
            <a:chOff x="87878" y="908240"/>
            <a:chExt cx="4773930" cy="41306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78" y="908240"/>
              <a:ext cx="4773752" cy="41303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39468" y="3200400"/>
              <a:ext cx="3967479" cy="927735"/>
            </a:xfrm>
            <a:custGeom>
              <a:avLst/>
              <a:gdLst/>
              <a:ahLst/>
              <a:cxnLst/>
              <a:rect l="l" t="t" r="r" b="b"/>
              <a:pathLst>
                <a:path w="3967479" h="927735">
                  <a:moveTo>
                    <a:pt x="0" y="0"/>
                  </a:moveTo>
                  <a:lnTo>
                    <a:pt x="3966882" y="0"/>
                  </a:lnTo>
                  <a:lnTo>
                    <a:pt x="3966882" y="927652"/>
                  </a:lnTo>
                  <a:lnTo>
                    <a:pt x="0" y="92765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E2B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592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13.9</a:t>
            </a:r>
            <a:r>
              <a:rPr dirty="0" sz="39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Writing</a:t>
            </a:r>
            <a:r>
              <a:rPr dirty="0" sz="40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data</a:t>
            </a:r>
            <a:r>
              <a:rPr dirty="0" sz="4000" spc="-5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to</a:t>
            </a:r>
            <a:r>
              <a:rPr dirty="0" sz="4000" spc="-5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4000" spc="-4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latin typeface="Comic Sans MS"/>
                <a:cs typeface="Comic Sans MS"/>
              </a:rPr>
              <a:t>File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952706" y="973328"/>
            <a:ext cx="3107055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192405" indent="-2228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Functions: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fputc,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fputs,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fwrite,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fprintf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writing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500">
              <a:latin typeface="Calibri"/>
              <a:cs typeface="Calibri"/>
            </a:endParaRPr>
          </a:p>
          <a:p>
            <a:pPr marL="235585" marR="508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Open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Modes: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write </a:t>
            </a:r>
            <a:r>
              <a:rPr dirty="0" sz="1500" spc="-2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("w")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append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("a")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("w+",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"a+")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mode.</a:t>
            </a:r>
            <a:endParaRPr sz="1500">
              <a:latin typeface="Calibri"/>
              <a:cs typeface="Calibri"/>
            </a:endParaRPr>
          </a:p>
          <a:p>
            <a:pPr marL="235585" marR="10160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Buffer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Flushing: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fflush()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forces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write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buffer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flush,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ensuring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saved.</a:t>
            </a:r>
            <a:endParaRPr sz="1500">
              <a:latin typeface="Calibri"/>
              <a:cs typeface="Calibri"/>
            </a:endParaRPr>
          </a:p>
          <a:p>
            <a:pPr marL="235585" marR="358140" indent="-222885">
              <a:lnSpc>
                <a:spcPct val="100000"/>
              </a:lnSpc>
              <a:buAutoNum type="arabicPeriod"/>
              <a:tabLst>
                <a:tab pos="236854" algn="l"/>
              </a:tabLst>
            </a:pP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Text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vs.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Binary: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write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(text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binary).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82" y="908235"/>
            <a:ext cx="5781795" cy="4028198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4709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13.10</a:t>
            </a:r>
            <a:r>
              <a:rPr dirty="0" sz="39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Appending</a:t>
            </a:r>
            <a:r>
              <a:rPr dirty="0" sz="40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data</a:t>
            </a:r>
            <a:r>
              <a:rPr dirty="0" sz="4000" spc="-4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to</a:t>
            </a:r>
            <a:r>
              <a:rPr dirty="0" sz="4000" spc="-5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4000" spc="-4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latin typeface="Comic Sans MS"/>
                <a:cs typeface="Comic Sans MS"/>
              </a:rPr>
              <a:t>File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472" y="908237"/>
            <a:ext cx="5918885" cy="4145826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5034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13.11</a:t>
            </a:r>
            <a:r>
              <a:rPr dirty="0" sz="3900" spc="-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File</a:t>
            </a:r>
            <a:r>
              <a:rPr dirty="0" sz="4000" spc="-60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Opening</a:t>
            </a:r>
            <a:r>
              <a:rPr dirty="0" sz="4000" spc="-5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Modes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985507"/>
            <a:ext cx="7566990" cy="36477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66390">
              <a:lnSpc>
                <a:spcPct val="100000"/>
              </a:lnSpc>
              <a:spcBef>
                <a:spcPts val="100"/>
              </a:spcBef>
            </a:pPr>
            <a:r>
              <a:rPr dirty="0" sz="3900" spc="-10" b="0">
                <a:solidFill>
                  <a:srgbClr val="FFA50A"/>
                </a:solidFill>
                <a:latin typeface="Comic Sans MS"/>
                <a:cs typeface="Comic Sans MS"/>
              </a:rPr>
              <a:t>VsCode</a:t>
            </a:r>
            <a:r>
              <a:rPr dirty="0" sz="3900" spc="-30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 b="0">
                <a:solidFill>
                  <a:srgbClr val="FFFFFF"/>
                </a:solidFill>
                <a:latin typeface="Comic Sans MS"/>
                <a:cs typeface="Comic Sans MS"/>
              </a:rPr>
              <a:t>Settings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8524" y="1212595"/>
            <a:ext cx="3466465" cy="106807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605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dirty="0" sz="3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Calibri"/>
                <a:cs typeface="Calibri"/>
              </a:rPr>
              <a:t>Wrap</a:t>
            </a:r>
            <a:endParaRPr sz="3000">
              <a:latin typeface="Calibri"/>
              <a:cs typeface="Calibri"/>
            </a:endParaRPr>
          </a:p>
          <a:p>
            <a:pPr marL="431165" indent="-418465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dirty="0" sz="3000" spc="-60">
                <a:solidFill>
                  <a:srgbClr val="FFFFFF"/>
                </a:solidFill>
                <a:latin typeface="Calibri"/>
                <a:cs typeface="Calibri"/>
              </a:rPr>
              <a:t>Tab</a:t>
            </a:r>
            <a:r>
              <a:rPr dirty="0" sz="3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dirty="0" sz="3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3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3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3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5670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52382" y="968755"/>
            <a:ext cx="392430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00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Data</a:t>
            </a:r>
            <a:r>
              <a:rPr dirty="0" sz="24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Organization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3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Operations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30"/>
              </a:lnSpc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Text</a:t>
            </a:r>
            <a:r>
              <a:rPr dirty="0" sz="2400" spc="-5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Files</a:t>
            </a:r>
            <a:r>
              <a:rPr dirty="0" sz="2400" spc="-5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&amp;</a:t>
            </a:r>
            <a:r>
              <a:rPr dirty="0" sz="2400" spc="-4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Binary</a:t>
            </a:r>
            <a:r>
              <a:rPr dirty="0" sz="24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Files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pointer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Open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4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Close</a:t>
            </a:r>
            <a:r>
              <a:rPr dirty="0" sz="24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2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3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Reading</a:t>
            </a:r>
            <a:r>
              <a:rPr dirty="0" sz="24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data</a:t>
            </a:r>
            <a:r>
              <a:rPr dirty="0" sz="2400" spc="-4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from</a:t>
            </a:r>
            <a:r>
              <a:rPr dirty="0" sz="2400" spc="-4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30"/>
              </a:lnSpc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End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400" spc="-3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EE2B28"/>
                </a:solidFill>
                <a:latin typeface="Comic Sans MS"/>
                <a:cs typeface="Comic Sans MS"/>
              </a:rPr>
              <a:t>(EOF)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Writing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data</a:t>
            </a:r>
            <a:r>
              <a:rPr dirty="0" sz="2400" spc="-4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to</a:t>
            </a:r>
            <a:r>
              <a:rPr dirty="0" sz="24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4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0845" indent="-398145">
              <a:lnSpc>
                <a:spcPct val="100000"/>
              </a:lnSpc>
              <a:spcBef>
                <a:spcPts val="20"/>
              </a:spcBef>
              <a:buSzPct val="75000"/>
              <a:buAutoNum type="arabicPeriod"/>
              <a:tabLst>
                <a:tab pos="41084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Appending</a:t>
            </a:r>
            <a:r>
              <a:rPr dirty="0" sz="24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data</a:t>
            </a:r>
            <a:r>
              <a:rPr dirty="0" sz="2400" spc="-3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to</a:t>
            </a:r>
            <a:r>
              <a:rPr dirty="0" sz="24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</a:t>
            </a:r>
            <a:r>
              <a:rPr dirty="0" sz="24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5000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File</a:t>
            </a:r>
            <a:r>
              <a:rPr dirty="0" sz="2400" spc="-7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Opening</a:t>
            </a:r>
            <a:r>
              <a:rPr dirty="0" sz="2400" spc="-6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20">
                <a:solidFill>
                  <a:srgbClr val="FFA50A"/>
                </a:solidFill>
                <a:latin typeface="Comic Sans MS"/>
                <a:cs typeface="Comic Sans MS"/>
              </a:rPr>
              <a:t>Modes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5723" y="1200403"/>
            <a:ext cx="6132195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2280" marR="5080" indent="-449580">
              <a:lnSpc>
                <a:spcPct val="100000"/>
              </a:lnSpc>
              <a:spcBef>
                <a:spcPts val="100"/>
              </a:spcBef>
              <a:buAutoNum type="arabicPeriod" startAt="99"/>
              <a:tabLst>
                <a:tab pos="46228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that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asks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user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filename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,</a:t>
            </a:r>
            <a:r>
              <a:rPr dirty="0" sz="18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attempts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8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open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it,</a:t>
            </a:r>
            <a:r>
              <a:rPr dirty="0" sz="18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reports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whether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operation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was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successful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or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E8F3F2"/>
                </a:solidFill>
                <a:latin typeface="Calibri"/>
                <a:cs typeface="Calibri"/>
              </a:rPr>
              <a:t>not.</a:t>
            </a:r>
            <a:endParaRPr sz="1800">
              <a:latin typeface="Calibri"/>
              <a:cs typeface="Calibri"/>
            </a:endParaRPr>
          </a:p>
          <a:p>
            <a:pPr marL="460375" marR="848360" indent="-447675">
              <a:lnSpc>
                <a:spcPts val="2110"/>
              </a:lnSpc>
              <a:spcBef>
                <a:spcPts val="135"/>
              </a:spcBef>
              <a:buAutoNum type="arabicPeriod" startAt="99"/>
              <a:tabLst>
                <a:tab pos="46228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that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reads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integers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from</a:t>
            </a:r>
            <a:r>
              <a:rPr dirty="0" sz="18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file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and 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calculates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their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sum</a:t>
            </a:r>
            <a:r>
              <a:rPr dirty="0" sz="1800" spc="-20">
                <a:solidFill>
                  <a:srgbClr val="E8F3F2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460375" marR="411480" indent="-447675">
              <a:lnSpc>
                <a:spcPts val="2110"/>
              </a:lnSpc>
              <a:spcBef>
                <a:spcPts val="75"/>
              </a:spcBef>
              <a:buAutoNum type="arabicPeriod" startAt="99"/>
              <a:tabLst>
                <a:tab pos="46228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that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copies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one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text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file's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contents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to 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	</a:t>
            </a:r>
            <a:r>
              <a:rPr dirty="0" sz="1800" spc="-20">
                <a:solidFill>
                  <a:srgbClr val="E8F3F2"/>
                </a:solidFill>
                <a:latin typeface="Calibri"/>
                <a:cs typeface="Calibri"/>
              </a:rPr>
              <a:t>another,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stopping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when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it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reaches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EOF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of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source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file.</a:t>
            </a:r>
            <a:endParaRPr sz="1800">
              <a:latin typeface="Calibri"/>
              <a:cs typeface="Calibri"/>
            </a:endParaRPr>
          </a:p>
          <a:p>
            <a:pPr marL="460375" marR="157480" indent="-447675">
              <a:lnSpc>
                <a:spcPts val="2180"/>
              </a:lnSpc>
              <a:spcBef>
                <a:spcPts val="45"/>
              </a:spcBef>
              <a:buAutoNum type="arabicPeriod" startAt="99"/>
              <a:tabLst>
                <a:tab pos="46228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Write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that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takes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user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input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writes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it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8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file,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ensuring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each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entry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on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new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line.</a:t>
            </a:r>
            <a:endParaRPr sz="1800">
              <a:latin typeface="Calibri"/>
              <a:cs typeface="Calibri"/>
            </a:endParaRPr>
          </a:p>
          <a:p>
            <a:pPr marL="460375" indent="-447675">
              <a:lnSpc>
                <a:spcPts val="2039"/>
              </a:lnSpc>
              <a:buAutoNum type="arabicPeriod" startAt="99"/>
              <a:tabLst>
                <a:tab pos="46037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Develop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that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appends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user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input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to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end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of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462280">
              <a:lnSpc>
                <a:spcPts val="2135"/>
              </a:lnSpc>
              <a:spcBef>
                <a:spcPts val="25"/>
              </a:spcBef>
            </a:pP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log</a:t>
            </a:r>
            <a:r>
              <a:rPr dirty="0" sz="18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file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each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time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it's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run.</a:t>
            </a:r>
            <a:endParaRPr sz="1800">
              <a:latin typeface="Calibri"/>
              <a:cs typeface="Calibri"/>
            </a:endParaRPr>
          </a:p>
          <a:p>
            <a:pPr marL="460375" marR="359410" indent="-447675">
              <a:lnSpc>
                <a:spcPts val="2210"/>
              </a:lnSpc>
              <a:spcBef>
                <a:spcPts val="5"/>
              </a:spcBef>
              <a:buAutoNum type="arabicPeriod" startAt="104"/>
              <a:tabLst>
                <a:tab pos="46228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that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performs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both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reading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writing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operations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on</a:t>
            </a:r>
            <a:r>
              <a:rPr dirty="0" sz="1800" spc="-2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called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data.txt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8699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Installing</a:t>
            </a:r>
            <a:r>
              <a:rPr dirty="0" sz="3900" spc="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20" b="0">
                <a:latin typeface="Comic Sans MS"/>
                <a:cs typeface="Comic Sans MS"/>
              </a:rPr>
              <a:t>Clang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589" y="1432166"/>
            <a:ext cx="7772397" cy="27152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2374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Running</a:t>
            </a:r>
            <a:r>
              <a:rPr dirty="0" sz="3900" spc="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Hello</a:t>
            </a:r>
            <a:r>
              <a:rPr dirty="0" sz="3900" spc="50" b="0">
                <a:latin typeface="Comic Sans MS"/>
                <a:cs typeface="Comic Sans MS"/>
              </a:rPr>
              <a:t> </a:t>
            </a:r>
            <a:r>
              <a:rPr dirty="0" sz="3900" spc="-10" b="0">
                <a:latin typeface="Comic Sans MS"/>
                <a:cs typeface="Comic Sans MS"/>
              </a:rPr>
              <a:t>World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166" y="1313688"/>
            <a:ext cx="8811666" cy="30623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0" y="-49276"/>
            <a:ext cx="402462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1.</a:t>
            </a:r>
            <a:r>
              <a:rPr dirty="0" sz="36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First</a:t>
            </a:r>
            <a:r>
              <a:rPr dirty="0" sz="3600" spc="-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6000" b="0">
                <a:solidFill>
                  <a:srgbClr val="0070C0"/>
                </a:solidFill>
                <a:latin typeface="Comic Sans MS"/>
                <a:cs typeface="Comic Sans MS"/>
              </a:rPr>
              <a:t>C</a:t>
            </a:r>
            <a:r>
              <a:rPr dirty="0" sz="6000" spc="-725" b="0">
                <a:solidFill>
                  <a:srgbClr val="0070C0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EE2B28"/>
                </a:solidFill>
                <a:latin typeface="Comic Sans MS"/>
                <a:cs typeface="Comic Sans MS"/>
              </a:rPr>
              <a:t>Program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52863" y="998221"/>
            <a:ext cx="5332095" cy="3978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00"/>
              </a:spcBef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Basic</a:t>
            </a:r>
            <a:r>
              <a:rPr dirty="0" sz="26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Program</a:t>
            </a:r>
            <a:r>
              <a:rPr dirty="0" sz="26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mic Sans MS"/>
                <a:cs typeface="Comic Sans MS"/>
              </a:rPr>
              <a:t>Structure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110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Showing</a:t>
            </a:r>
            <a:r>
              <a:rPr dirty="0" sz="26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output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095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Importance</a:t>
            </a:r>
            <a:r>
              <a:rPr dirty="0" sz="26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600" spc="-5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main</a:t>
            </a:r>
            <a:r>
              <a:rPr dirty="0" sz="26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mic Sans MS"/>
                <a:cs typeface="Comic Sans MS"/>
              </a:rPr>
              <a:t>method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095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File</a:t>
            </a:r>
            <a:r>
              <a:rPr dirty="0" sz="26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Extension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110"/>
              </a:lnSpc>
              <a:buClr>
                <a:srgbClr val="FFA50A"/>
              </a:buClr>
              <a:buSzPct val="67307"/>
              <a:buAutoNum type="arabicPeriod"/>
              <a:tabLst>
                <a:tab pos="294005" algn="l"/>
              </a:tabLst>
            </a:pP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Comments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ct val="100000"/>
              </a:lnSpc>
              <a:spcBef>
                <a:spcPts val="70"/>
              </a:spcBef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Coding</a:t>
            </a:r>
            <a:r>
              <a:rPr dirty="0" sz="26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using</a:t>
            </a:r>
            <a:r>
              <a:rPr dirty="0" sz="2600" spc="-4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Command</a:t>
            </a:r>
            <a:r>
              <a:rPr dirty="0" sz="26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line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110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4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2600" spc="-4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Programming</a:t>
            </a:r>
            <a:r>
              <a:rPr dirty="0" sz="26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Language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095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Algorithm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095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600">
              <a:latin typeface="Comic Sans MS"/>
              <a:cs typeface="Comic Sans MS"/>
            </a:endParaRPr>
          </a:p>
          <a:p>
            <a:pPr marL="311785" indent="-303530">
              <a:lnSpc>
                <a:spcPts val="3110"/>
              </a:lnSpc>
              <a:buSzPct val="67307"/>
              <a:buAutoNum type="arabicPeriod"/>
              <a:tabLst>
                <a:tab pos="31178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2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Compiler</a:t>
            </a:r>
            <a:endParaRPr sz="26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8243" y="-11685"/>
            <a:ext cx="67716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8365" algn="l"/>
              </a:tabLst>
            </a:pPr>
            <a:r>
              <a:rPr dirty="0" sz="3900" spc="-25" b="0">
                <a:solidFill>
                  <a:srgbClr val="FFA50A"/>
                </a:solidFill>
                <a:latin typeface="Comic Sans MS"/>
                <a:cs typeface="Comic Sans MS"/>
              </a:rPr>
              <a:t>1.1</a:t>
            </a: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	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Basic</a:t>
            </a:r>
            <a:r>
              <a:rPr dirty="0" sz="4000" spc="-114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Program</a:t>
            </a:r>
            <a:r>
              <a:rPr dirty="0" sz="4000" spc="-100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FFFF"/>
                </a:solidFill>
                <a:latin typeface="Comic Sans MS"/>
                <a:cs typeface="Comic Sans MS"/>
              </a:rPr>
              <a:t>Structure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98483" y="1089698"/>
            <a:ext cx="3686175" cy="3828415"/>
            <a:chOff x="298483" y="1089698"/>
            <a:chExt cx="3686175" cy="382841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483" y="1089698"/>
              <a:ext cx="3686027" cy="382816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483" y="1115136"/>
              <a:ext cx="1729300" cy="40350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8926" y="3546856"/>
              <a:ext cx="1667078" cy="65559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1080" y="1089698"/>
              <a:ext cx="573430" cy="31602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9487" y="3433940"/>
              <a:ext cx="1667078" cy="655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5709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1.2</a:t>
            </a:r>
            <a:r>
              <a:rPr dirty="0" sz="3900" spc="-3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Showing</a:t>
            </a:r>
            <a:r>
              <a:rPr dirty="0" sz="40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output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7519" y="951483"/>
            <a:ext cx="4485005" cy="31089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79070" marR="96520" indent="-167005">
              <a:lnSpc>
                <a:spcPct val="114399"/>
              </a:lnSpc>
              <a:spcBef>
                <a:spcPts val="110"/>
              </a:spcBef>
              <a:buSzPct val="118750"/>
              <a:buFont typeface="Arial MT"/>
              <a:buChar char="•"/>
              <a:tabLst>
                <a:tab pos="17907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printf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output.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console.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Syntax: printf("format</a:t>
            </a:r>
            <a:r>
              <a:rPr dirty="0" sz="16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string",</a:t>
            </a:r>
            <a:r>
              <a:rPr dirty="0" sz="16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variable1,</a:t>
            </a:r>
            <a:r>
              <a:rPr dirty="0" sz="16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variable2,</a:t>
            </a:r>
            <a:r>
              <a:rPr dirty="0" sz="16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...);</a:t>
            </a:r>
            <a:endParaRPr sz="1600">
              <a:latin typeface="Calibri"/>
              <a:cs typeface="Calibri"/>
            </a:endParaRPr>
          </a:p>
          <a:p>
            <a:pPr algn="just" marL="179070" marR="174625" indent="-167005">
              <a:lnSpc>
                <a:spcPct val="114999"/>
              </a:lnSpc>
              <a:buSzPct val="118750"/>
              <a:buFont typeface="Arial MT"/>
              <a:buChar char="•"/>
              <a:tabLst>
                <a:tab pos="17907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Displaying</a:t>
            </a:r>
            <a:r>
              <a:rPr dirty="0" sz="1600" spc="-7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Text: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text,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enclose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double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quotes.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printf("Hello, World!");</a:t>
            </a:r>
            <a:endParaRPr sz="1600">
              <a:latin typeface="Calibri"/>
              <a:cs typeface="Calibri"/>
            </a:endParaRPr>
          </a:p>
          <a:p>
            <a:pPr algn="just" marL="179070" marR="5080" indent="-167005">
              <a:lnSpc>
                <a:spcPts val="2210"/>
              </a:lnSpc>
              <a:spcBef>
                <a:spcPts val="95"/>
              </a:spcBef>
              <a:buSzPct val="118750"/>
              <a:buFont typeface="Arial MT"/>
              <a:buChar char="•"/>
              <a:tabLst>
                <a:tab pos="17907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New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Line: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\n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line.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printf("Hello\nWorld");</a:t>
            </a:r>
            <a:endParaRPr sz="1600">
              <a:latin typeface="Calibri"/>
              <a:cs typeface="Calibri"/>
            </a:endParaRPr>
          </a:p>
          <a:p>
            <a:pPr algn="just" marL="179070" indent="-166370">
              <a:lnSpc>
                <a:spcPct val="100000"/>
              </a:lnSpc>
              <a:spcBef>
                <a:spcPts val="165"/>
              </a:spcBef>
              <a:buSzPct val="118750"/>
              <a:buFont typeface="Arial MT"/>
              <a:buChar char="•"/>
              <a:tabLst>
                <a:tab pos="17907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Inserting</a:t>
            </a:r>
            <a:r>
              <a:rPr dirty="0" sz="16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Values:</a:t>
            </a:r>
            <a:r>
              <a:rPr dirty="0" sz="16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format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specifiers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like:</a:t>
            </a:r>
            <a:endParaRPr sz="1600">
              <a:latin typeface="Calibri"/>
              <a:cs typeface="Calibri"/>
            </a:endParaRPr>
          </a:p>
          <a:p>
            <a:pPr lvl="1" marL="636270" indent="-166370">
              <a:lnSpc>
                <a:spcPct val="100000"/>
              </a:lnSpc>
              <a:spcBef>
                <a:spcPts val="265"/>
              </a:spcBef>
              <a:buClr>
                <a:srgbClr val="FFA50A"/>
              </a:buClr>
              <a:buSzPct val="118750"/>
              <a:buFont typeface="Arial MT"/>
              <a:buChar char="•"/>
              <a:tabLst>
                <a:tab pos="636270" algn="l"/>
              </a:tabLst>
            </a:pP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%d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%i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integers</a:t>
            </a:r>
            <a:endParaRPr sz="1600">
              <a:latin typeface="Calibri"/>
              <a:cs typeface="Calibri"/>
            </a:endParaRPr>
          </a:p>
          <a:p>
            <a:pPr lvl="1" marL="636270" indent="-166370">
              <a:lnSpc>
                <a:spcPct val="100000"/>
              </a:lnSpc>
              <a:spcBef>
                <a:spcPts val="285"/>
              </a:spcBef>
              <a:buClr>
                <a:srgbClr val="FFA50A"/>
              </a:buClr>
              <a:buSzPct val="118750"/>
              <a:buFont typeface="Arial MT"/>
              <a:buChar char="•"/>
              <a:tabLst>
                <a:tab pos="636270" algn="l"/>
              </a:tabLst>
            </a:pP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%c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endParaRPr sz="1600">
              <a:latin typeface="Calibri"/>
              <a:cs typeface="Calibri"/>
            </a:endParaRPr>
          </a:p>
          <a:p>
            <a:pPr lvl="1" marL="636270" indent="-166370">
              <a:lnSpc>
                <a:spcPct val="100000"/>
              </a:lnSpc>
              <a:spcBef>
                <a:spcPts val="290"/>
              </a:spcBef>
              <a:buClr>
                <a:srgbClr val="FFA50A"/>
              </a:buClr>
              <a:buSzPct val="118750"/>
              <a:buFont typeface="Arial MT"/>
              <a:buChar char="•"/>
              <a:tabLst>
                <a:tab pos="636270" algn="l"/>
              </a:tabLst>
            </a:pP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%f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1506" y="1049861"/>
            <a:ext cx="4205795" cy="2842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7625" y="-49276"/>
            <a:ext cx="65100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Installation</a:t>
            </a:r>
            <a:r>
              <a:rPr dirty="0" sz="3600" spc="-1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6000" b="0">
                <a:solidFill>
                  <a:srgbClr val="0070C0"/>
                </a:solidFill>
                <a:latin typeface="Comic Sans MS"/>
                <a:cs typeface="Comic Sans MS"/>
              </a:rPr>
              <a:t>&amp;</a:t>
            </a:r>
            <a:r>
              <a:rPr dirty="0" sz="6000" spc="-720" b="0">
                <a:solidFill>
                  <a:srgbClr val="0070C0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EE2B28"/>
                </a:solidFill>
                <a:latin typeface="Comic Sans MS"/>
                <a:cs typeface="Comic Sans MS"/>
              </a:rPr>
              <a:t>Compiler</a:t>
            </a:r>
            <a:r>
              <a:rPr dirty="0" sz="3600" spc="-90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EE2B28"/>
                </a:solidFill>
                <a:latin typeface="Comic Sans MS"/>
                <a:cs typeface="Comic Sans MS"/>
              </a:rPr>
              <a:t>Setup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1393443"/>
            <a:ext cx="3658235" cy="2576830"/>
          </a:xfrm>
          <a:prstGeom prst="rect">
            <a:avLst/>
          </a:prstGeom>
        </p:spPr>
        <p:txBody>
          <a:bodyPr wrap="square" lIns="0" tIns="219710" rIns="0" bIns="0" rtlCol="0" vert="horz">
            <a:spAutoFit/>
          </a:bodyPr>
          <a:lstStyle/>
          <a:p>
            <a:pPr marL="147320" indent="-134620">
              <a:lnSpc>
                <a:spcPct val="100000"/>
              </a:lnSpc>
              <a:spcBef>
                <a:spcPts val="1730"/>
              </a:spcBef>
              <a:buSzPct val="64285"/>
              <a:buFont typeface="Arial MT"/>
              <a:buChar char="•"/>
              <a:tabLst>
                <a:tab pos="147320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8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800" spc="-3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 spc="-25">
                <a:solidFill>
                  <a:srgbClr val="02FF00"/>
                </a:solidFill>
                <a:latin typeface="Comic Sans MS"/>
                <a:cs typeface="Comic Sans MS"/>
              </a:rPr>
              <a:t>IDE</a:t>
            </a:r>
            <a:endParaRPr sz="2800">
              <a:latin typeface="Comic Sans MS"/>
              <a:cs typeface="Comic Sans MS"/>
            </a:endParaRPr>
          </a:p>
          <a:p>
            <a:pPr marL="147320" indent="-134620">
              <a:lnSpc>
                <a:spcPct val="100000"/>
              </a:lnSpc>
              <a:spcBef>
                <a:spcPts val="1635"/>
              </a:spcBef>
              <a:buSzPct val="64285"/>
              <a:buFont typeface="Arial MT"/>
              <a:buChar char="•"/>
              <a:tabLst>
                <a:tab pos="147320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Need</a:t>
            </a:r>
            <a:r>
              <a:rPr dirty="0" sz="2800" spc="-4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800" spc="-4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800" spc="-25">
                <a:solidFill>
                  <a:srgbClr val="02FF00"/>
                </a:solidFill>
                <a:latin typeface="Comic Sans MS"/>
                <a:cs typeface="Comic Sans MS"/>
              </a:rPr>
              <a:t>IDE</a:t>
            </a:r>
            <a:endParaRPr sz="2800">
              <a:latin typeface="Comic Sans MS"/>
              <a:cs typeface="Comic Sans MS"/>
            </a:endParaRPr>
          </a:p>
          <a:p>
            <a:pPr marL="147320" indent="-134620">
              <a:lnSpc>
                <a:spcPct val="100000"/>
              </a:lnSpc>
              <a:spcBef>
                <a:spcPts val="1725"/>
              </a:spcBef>
              <a:buSzPct val="64285"/>
              <a:buFont typeface="Arial MT"/>
              <a:buChar char="•"/>
              <a:tabLst>
                <a:tab pos="147320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Windows</a:t>
            </a:r>
            <a:r>
              <a:rPr dirty="0" sz="2800" spc="-8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Installation</a:t>
            </a:r>
            <a:endParaRPr sz="2800">
              <a:latin typeface="Comic Sans MS"/>
              <a:cs typeface="Comic Sans MS"/>
            </a:endParaRPr>
          </a:p>
          <a:p>
            <a:pPr marL="147320" indent="-134620">
              <a:lnSpc>
                <a:spcPct val="100000"/>
              </a:lnSpc>
              <a:spcBef>
                <a:spcPts val="1655"/>
              </a:spcBef>
              <a:buSzPct val="64285"/>
              <a:buFont typeface="Arial MT"/>
              <a:buChar char="•"/>
              <a:tabLst>
                <a:tab pos="147320" algn="l"/>
              </a:tabLst>
            </a:pPr>
            <a:r>
              <a:rPr dirty="0" sz="2800">
                <a:solidFill>
                  <a:srgbClr val="FFA50A"/>
                </a:solidFill>
                <a:latin typeface="Comic Sans MS"/>
                <a:cs typeface="Comic Sans MS"/>
              </a:rPr>
              <a:t>Mac</a:t>
            </a:r>
            <a:r>
              <a:rPr dirty="0" sz="28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Installation</a:t>
            </a:r>
            <a:endParaRPr sz="28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98219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1.3</a:t>
            </a:r>
            <a:r>
              <a:rPr dirty="0" sz="36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FFA50A"/>
                </a:solidFill>
                <a:latin typeface="Comic Sans MS"/>
                <a:cs typeface="Comic Sans MS"/>
              </a:rPr>
              <a:t>Importance</a:t>
            </a:r>
            <a:r>
              <a:rPr dirty="0" sz="37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3700" spc="-5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E8F3F2"/>
                </a:solidFill>
                <a:latin typeface="Comic Sans MS"/>
                <a:cs typeface="Comic Sans MS"/>
              </a:rPr>
              <a:t>the</a:t>
            </a:r>
            <a:r>
              <a:rPr dirty="0" sz="3700" spc="-5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latin typeface="Comic Sans MS"/>
                <a:cs typeface="Comic Sans MS"/>
              </a:rPr>
              <a:t>main</a:t>
            </a:r>
            <a:r>
              <a:rPr dirty="0" sz="3700" spc="-50" b="0"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E8F3F2"/>
                </a:solidFill>
                <a:latin typeface="Comic Sans MS"/>
                <a:cs typeface="Comic Sans MS"/>
              </a:rPr>
              <a:t>method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9060" y="3011931"/>
            <a:ext cx="6343650" cy="198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070" marR="5080" indent="-167005">
              <a:lnSpc>
                <a:spcPct val="114999"/>
              </a:lnSpc>
              <a:spcBef>
                <a:spcPts val="100"/>
              </a:spcBef>
              <a:buSzPct val="118750"/>
              <a:buFont typeface="Arial MT"/>
              <a:buChar char="•"/>
              <a:tabLst>
                <a:tab pos="17907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Entry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Point: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It's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entry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point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program,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execution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starts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executed,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starts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function.</a:t>
            </a:r>
            <a:endParaRPr sz="1600">
              <a:latin typeface="Calibri"/>
              <a:cs typeface="Calibri"/>
            </a:endParaRPr>
          </a:p>
          <a:p>
            <a:pPr marL="179070" indent="-166370">
              <a:lnSpc>
                <a:spcPct val="100000"/>
              </a:lnSpc>
              <a:spcBef>
                <a:spcPts val="285"/>
              </a:spcBef>
              <a:buSzPct val="118750"/>
              <a:buFont typeface="Arial MT"/>
              <a:buChar char="•"/>
              <a:tabLst>
                <a:tab pos="17907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Required: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executable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must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have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function.</a:t>
            </a:r>
            <a:endParaRPr sz="1600">
              <a:latin typeface="Calibri"/>
              <a:cs typeface="Calibri"/>
            </a:endParaRPr>
          </a:p>
          <a:p>
            <a:pPr marL="179070" marR="174625" indent="-167005">
              <a:lnSpc>
                <a:spcPts val="2210"/>
              </a:lnSpc>
              <a:spcBef>
                <a:spcPts val="100"/>
              </a:spcBef>
              <a:buSzPct val="118750"/>
              <a:buFont typeface="Arial MT"/>
              <a:buChar char="•"/>
              <a:tabLst>
                <a:tab pos="17907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Return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Type: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returns</a:t>
            </a:r>
            <a:r>
              <a:rPr dirty="0" sz="16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indicating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success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(0)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error (non-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zero)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operating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endParaRPr sz="1600">
              <a:latin typeface="Calibri"/>
              <a:cs typeface="Calibri"/>
            </a:endParaRPr>
          </a:p>
          <a:p>
            <a:pPr marL="179070" marR="37465" indent="-167005">
              <a:lnSpc>
                <a:spcPts val="2180"/>
              </a:lnSpc>
              <a:spcBef>
                <a:spcPts val="5"/>
              </a:spcBef>
              <a:buSzPct val="118750"/>
              <a:buFont typeface="Arial MT"/>
              <a:buChar char="•"/>
              <a:tabLst>
                <a:tab pos="17907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Fixed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Name: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main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recognized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by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C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compilers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program's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starting</a:t>
            </a:r>
            <a:r>
              <a:rPr dirty="0"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point.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654" y="974597"/>
            <a:ext cx="4228873" cy="19194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006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latin typeface="Comic Sans MS"/>
                <a:cs typeface="Comic Sans MS"/>
              </a:rPr>
              <a:t>1.4</a:t>
            </a:r>
            <a:r>
              <a:rPr dirty="0" sz="3900" spc="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File</a:t>
            </a:r>
            <a:r>
              <a:rPr dirty="0" sz="4000" spc="-1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Extension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86674" y="1055114"/>
            <a:ext cx="2679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>
                <a:solidFill>
                  <a:srgbClr val="FFA50A"/>
                </a:solidFill>
                <a:latin typeface="Calibri"/>
                <a:cs typeface="Calibri"/>
              </a:rPr>
              <a:t>.c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6674" y="2809748"/>
            <a:ext cx="261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FFA50A"/>
                </a:solidFill>
                <a:latin typeface="Calibri"/>
                <a:cs typeface="Calibri"/>
              </a:rPr>
              <a:t>.h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37499" y="1510337"/>
            <a:ext cx="4265295" cy="327596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275590" indent="-262890">
              <a:lnSpc>
                <a:spcPct val="100000"/>
              </a:lnSpc>
              <a:spcBef>
                <a:spcPts val="320"/>
              </a:spcBef>
              <a:buClr>
                <a:srgbClr val="FFFFFF"/>
              </a:buClr>
              <a:buSzPct val="105555"/>
              <a:buFont typeface="Arial MT"/>
              <a:buChar char="•"/>
              <a:tabLst>
                <a:tab pos="27559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Contain</a:t>
            </a:r>
            <a:r>
              <a:rPr dirty="0" sz="1800" spc="-7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Executable</a:t>
            </a:r>
            <a:r>
              <a:rPr dirty="0" sz="18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276225" marR="334010" indent="-263525">
              <a:lnSpc>
                <a:spcPct val="115599"/>
              </a:lnSpc>
              <a:buClr>
                <a:srgbClr val="FFFFFF"/>
              </a:buClr>
              <a:buSzPct val="105555"/>
              <a:buFont typeface="Arial MT"/>
              <a:buChar char="•"/>
              <a:tabLst>
                <a:tab pos="27622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Compiled: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Transformed</a:t>
            </a:r>
            <a:r>
              <a:rPr dirty="0" sz="18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executable programs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75590" indent="-262890">
              <a:lnSpc>
                <a:spcPct val="100000"/>
              </a:lnSpc>
              <a:spcBef>
                <a:spcPts val="360"/>
              </a:spcBef>
              <a:buSzPct val="105555"/>
              <a:buFont typeface="Arial MT"/>
              <a:buChar char="•"/>
              <a:tabLst>
                <a:tab pos="27559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hosts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main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25"/>
              </a:spcBef>
              <a:buClr>
                <a:srgbClr val="FFFFFF"/>
              </a:buClr>
              <a:buFont typeface="Arial MT"/>
              <a:buChar char="•"/>
            </a:pPr>
            <a:endParaRPr sz="1800">
              <a:latin typeface="Calibri"/>
              <a:cs typeface="Calibri"/>
            </a:endParaRPr>
          </a:p>
          <a:p>
            <a:pPr marL="231140" indent="-21844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SzPct val="105555"/>
              <a:buFont typeface="Arial MT"/>
              <a:buChar char="•"/>
              <a:tabLst>
                <a:tab pos="2311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Contain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Declarations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shared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1775" marR="194310" indent="-219075">
              <a:lnSpc>
                <a:spcPct val="111100"/>
              </a:lnSpc>
              <a:spcBef>
                <a:spcPts val="95"/>
              </a:spcBef>
              <a:buClr>
                <a:srgbClr val="FFFFFF"/>
              </a:buClr>
              <a:buSzPct val="105555"/>
              <a:buFont typeface="Arial MT"/>
              <a:buChar char="•"/>
              <a:tabLst>
                <a:tab pos="23177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Improve</a:t>
            </a:r>
            <a:r>
              <a:rPr dirty="0" sz="18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modularity</a:t>
            </a:r>
            <a:r>
              <a:rPr dirty="0" sz="1800" spc="-7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manageability</a:t>
            </a:r>
            <a:r>
              <a:rPr dirty="0" sz="1800" spc="-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projects.</a:t>
            </a:r>
            <a:endParaRPr sz="1800">
              <a:latin typeface="Calibri"/>
              <a:cs typeface="Calibri"/>
            </a:endParaRPr>
          </a:p>
          <a:p>
            <a:pPr marL="231775" marR="219710" indent="-219075">
              <a:lnSpc>
                <a:spcPct val="115599"/>
              </a:lnSpc>
              <a:spcBef>
                <a:spcPts val="20"/>
              </a:spcBef>
              <a:buClr>
                <a:srgbClr val="FFFFFF"/>
              </a:buClr>
              <a:buSzPct val="105555"/>
              <a:buFont typeface="Arial MT"/>
              <a:buChar char="•"/>
              <a:tabLst>
                <a:tab pos="23177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Facilitate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across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multiple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.c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files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duplication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7421" y="1149121"/>
            <a:ext cx="3272332" cy="19119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9908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1.5</a:t>
            </a:r>
            <a:r>
              <a:rPr dirty="0" sz="3900" spc="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latin typeface="Comic Sans MS"/>
                <a:cs typeface="Comic Sans MS"/>
              </a:rPr>
              <a:t>Comments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80775" y="1025143"/>
            <a:ext cx="3712845" cy="223520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484"/>
              </a:spcBef>
              <a:buClr>
                <a:srgbClr val="FFA50A"/>
              </a:buClr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notes</a:t>
            </a:r>
            <a:r>
              <a:rPr dirty="0" sz="21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EE2B28"/>
                </a:solidFill>
                <a:latin typeface="Calibri"/>
                <a:cs typeface="Calibri"/>
              </a:rPr>
              <a:t>C</a:t>
            </a:r>
            <a:r>
              <a:rPr dirty="0" sz="2100" spc="-25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Not</a:t>
            </a:r>
            <a:r>
              <a:rPr dirty="0" sz="21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considered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02FF00"/>
                </a:solidFill>
                <a:latin typeface="Calibri"/>
                <a:cs typeface="Calibri"/>
              </a:rPr>
              <a:t>code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A50A"/>
              </a:buClr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Helpful</a:t>
            </a:r>
            <a:r>
              <a:rPr dirty="0" sz="21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1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code</a:t>
            </a:r>
            <a:r>
              <a:rPr dirty="0" sz="21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A50A"/>
                </a:solidFill>
                <a:latin typeface="Calibri"/>
                <a:cs typeface="Calibri"/>
              </a:rPr>
              <a:t>organization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85"/>
              </a:spcBef>
              <a:buClr>
                <a:srgbClr val="FFA50A"/>
              </a:buClr>
              <a:buAutoNum type="arabicPeriod"/>
              <a:tabLst>
                <a:tab pos="374015" algn="l"/>
              </a:tabLst>
            </a:pPr>
            <a:r>
              <a:rPr dirty="0" sz="2100" spc="-10">
                <a:solidFill>
                  <a:srgbClr val="02FF00"/>
                </a:solidFill>
                <a:latin typeface="Calibri"/>
                <a:cs typeface="Calibri"/>
              </a:rPr>
              <a:t>Syntax:</a:t>
            </a:r>
            <a:endParaRPr sz="2100">
              <a:latin typeface="Calibri"/>
              <a:cs typeface="Calibri"/>
            </a:endParaRPr>
          </a:p>
          <a:p>
            <a:pPr lvl="1" marL="831215" indent="-361315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</a:tabLst>
            </a:pPr>
            <a:r>
              <a:rPr dirty="0" sz="2100">
                <a:solidFill>
                  <a:srgbClr val="4DDAFF"/>
                </a:solidFill>
                <a:latin typeface="Calibri"/>
                <a:cs typeface="Calibri"/>
              </a:rPr>
              <a:t>Single</a:t>
            </a:r>
            <a:r>
              <a:rPr dirty="0" sz="21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Line: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25">
                <a:solidFill>
                  <a:srgbClr val="02FF00"/>
                </a:solidFill>
                <a:latin typeface="Calibri"/>
                <a:cs typeface="Calibri"/>
              </a:rPr>
              <a:t>//</a:t>
            </a:r>
            <a:endParaRPr sz="2100">
              <a:latin typeface="Calibri"/>
              <a:cs typeface="Calibri"/>
            </a:endParaRPr>
          </a:p>
          <a:p>
            <a:pPr lvl="1" marL="831215" indent="-361315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</a:tabLst>
            </a:pPr>
            <a:r>
              <a:rPr dirty="0" sz="2100">
                <a:solidFill>
                  <a:srgbClr val="4DDAFF"/>
                </a:solidFill>
                <a:latin typeface="Calibri"/>
                <a:cs typeface="Calibri"/>
              </a:rPr>
              <a:t>Multi</a:t>
            </a:r>
            <a:r>
              <a:rPr dirty="0" sz="21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Line: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/*</a:t>
            </a:r>
            <a:r>
              <a:rPr dirty="0" sz="21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 spc="-25">
                <a:solidFill>
                  <a:srgbClr val="02FF00"/>
                </a:solidFill>
                <a:latin typeface="Calibri"/>
                <a:cs typeface="Calibri"/>
              </a:rPr>
              <a:t>*/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53" y="54495"/>
            <a:ext cx="751823" cy="7488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9966" y="981925"/>
            <a:ext cx="4792446" cy="270501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6614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latin typeface="Comic Sans MS"/>
                <a:cs typeface="Comic Sans MS"/>
              </a:rPr>
              <a:t>1.6</a:t>
            </a:r>
            <a:r>
              <a:rPr dirty="0" sz="3900" spc="-3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Coding</a:t>
            </a:r>
            <a:r>
              <a:rPr dirty="0" sz="40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using</a:t>
            </a:r>
            <a:r>
              <a:rPr dirty="0" sz="4000" spc="-6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Command</a:t>
            </a:r>
            <a:r>
              <a:rPr dirty="0" sz="4000" spc="-50" b="0">
                <a:latin typeface="Comic Sans MS"/>
                <a:cs typeface="Comic Sans MS"/>
              </a:rPr>
              <a:t> </a:t>
            </a:r>
            <a:r>
              <a:rPr dirty="0" sz="4000" spc="-20" b="0">
                <a:solidFill>
                  <a:srgbClr val="FFFFFF"/>
                </a:solidFill>
                <a:latin typeface="Comic Sans MS"/>
                <a:cs typeface="Comic Sans MS"/>
              </a:rPr>
              <a:t>line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9730" y="989983"/>
            <a:ext cx="4227195" cy="316166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800" spc="-10">
                <a:solidFill>
                  <a:srgbClr val="FFA50A"/>
                </a:solidFill>
                <a:latin typeface="Calibri"/>
                <a:cs typeface="Calibri"/>
              </a:rPr>
              <a:t>Coding</a:t>
            </a:r>
            <a:endParaRPr sz="2800">
              <a:latin typeface="Calibri"/>
              <a:cs typeface="Calibri"/>
            </a:endParaRPr>
          </a:p>
          <a:p>
            <a:pPr marL="396240" indent="-179070">
              <a:lnSpc>
                <a:spcPct val="100000"/>
              </a:lnSpc>
              <a:spcBef>
                <a:spcPts val="450"/>
              </a:spcBef>
              <a:buSzPct val="105555"/>
              <a:buFont typeface="Arial MT"/>
              <a:buChar char="•"/>
              <a:tabLst>
                <a:tab pos="39624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editor</a:t>
            </a:r>
            <a:endParaRPr sz="1800">
              <a:latin typeface="Calibri"/>
              <a:cs typeface="Calibri"/>
            </a:endParaRPr>
          </a:p>
          <a:p>
            <a:pPr marL="396240" indent="-179070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SzPct val="105555"/>
              <a:buFont typeface="Arial MT"/>
              <a:buChar char="•"/>
              <a:tabLst>
                <a:tab pos="396240" algn="l"/>
              </a:tabLst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Save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with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.c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extension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Compiling</a:t>
            </a:r>
            <a:r>
              <a:rPr dirty="0" sz="24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dirty="0" sz="24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running</a:t>
            </a:r>
            <a:endParaRPr sz="2400">
              <a:latin typeface="Calibri"/>
              <a:cs typeface="Calibri"/>
            </a:endParaRPr>
          </a:p>
          <a:p>
            <a:pPr marL="438150" marR="5080" indent="-220979">
              <a:lnSpc>
                <a:spcPct val="115599"/>
              </a:lnSpc>
              <a:spcBef>
                <a:spcPts val="95"/>
              </a:spcBef>
              <a:buSzPct val="105555"/>
              <a:buFont typeface="Arial MT"/>
              <a:buChar char="•"/>
              <a:tabLst>
                <a:tab pos="43815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gcc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–o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outputname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compile.</a:t>
            </a:r>
            <a:endParaRPr sz="1800">
              <a:latin typeface="Calibri"/>
              <a:cs typeface="Calibri"/>
            </a:endParaRPr>
          </a:p>
          <a:p>
            <a:pPr marL="437515" indent="-220345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SzPct val="105555"/>
              <a:buFont typeface="Arial MT"/>
              <a:buChar char="•"/>
              <a:tabLst>
                <a:tab pos="4375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Run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using:</a:t>
            </a:r>
            <a:endParaRPr sz="1800">
              <a:latin typeface="Calibri"/>
              <a:cs typeface="Calibri"/>
            </a:endParaRPr>
          </a:p>
          <a:p>
            <a:pPr lvl="1" marL="704215" indent="-173990">
              <a:lnSpc>
                <a:spcPct val="100000"/>
              </a:lnSpc>
              <a:spcBef>
                <a:spcPts val="340"/>
              </a:spcBef>
              <a:buSzPct val="105555"/>
              <a:buFont typeface="Arial MT"/>
              <a:buChar char="•"/>
              <a:tabLst>
                <a:tab pos="70421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Windows: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.\outputname</a:t>
            </a:r>
            <a:endParaRPr sz="1800">
              <a:latin typeface="Calibri"/>
              <a:cs typeface="Calibri"/>
            </a:endParaRPr>
          </a:p>
          <a:p>
            <a:pPr lvl="1" marL="704215" indent="-173990">
              <a:lnSpc>
                <a:spcPct val="100000"/>
              </a:lnSpc>
              <a:spcBef>
                <a:spcPts val="240"/>
              </a:spcBef>
              <a:buSzPct val="105555"/>
              <a:buFont typeface="Arial MT"/>
              <a:buChar char="•"/>
              <a:tabLst>
                <a:tab pos="70421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macOS/Linux: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./outputname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5961" y="964742"/>
            <a:ext cx="3670871" cy="180115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5961" y="3030639"/>
            <a:ext cx="3768432" cy="10611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91122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latin typeface="Comic Sans MS"/>
                <a:cs typeface="Comic Sans MS"/>
              </a:rPr>
              <a:t>1.7</a:t>
            </a:r>
            <a:r>
              <a:rPr dirty="0" sz="3600" spc="-50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36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3600" spc="-5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3600" spc="-6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Programming</a:t>
            </a:r>
            <a:r>
              <a:rPr dirty="0" sz="3600" spc="-45" b="0"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Language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28407" y="4528820"/>
            <a:ext cx="81400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Humans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natural</a:t>
            </a:r>
            <a:r>
              <a:rPr dirty="0" sz="2400" spc="-7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language</a:t>
            </a:r>
            <a:r>
              <a:rPr dirty="0" sz="24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(like</a:t>
            </a:r>
            <a:r>
              <a:rPr dirty="0" sz="24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Hindi/English)</a:t>
            </a:r>
            <a:r>
              <a:rPr dirty="0" sz="2400" spc="-7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communicate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222" y="803106"/>
            <a:ext cx="6200406" cy="35430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896619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latin typeface="Comic Sans MS"/>
                <a:cs typeface="Comic Sans MS"/>
              </a:rPr>
              <a:t>1.7</a:t>
            </a:r>
            <a:r>
              <a:rPr dirty="0" sz="3600" spc="-50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36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3600" spc="-5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3600" spc="-6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Programming</a:t>
            </a:r>
            <a:r>
              <a:rPr dirty="0" sz="3600" spc="-45" b="0"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Language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30056" y="4528820"/>
            <a:ext cx="5135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Computers</a:t>
            </a:r>
            <a:r>
              <a:rPr dirty="0" sz="24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0/1</a:t>
            </a:r>
            <a:r>
              <a:rPr dirty="0" sz="24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on/off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821" y="891828"/>
            <a:ext cx="6118344" cy="349619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92265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latin typeface="Comic Sans MS"/>
                <a:cs typeface="Comic Sans MS"/>
              </a:rPr>
              <a:t>1.7</a:t>
            </a:r>
            <a:r>
              <a:rPr dirty="0" sz="3600" spc="-50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36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3600" spc="-5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3600" spc="-6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Programming</a:t>
            </a:r>
            <a:r>
              <a:rPr dirty="0" sz="3600" spc="-45" b="0"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Language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68" y="803097"/>
            <a:ext cx="4822799" cy="27622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6235" y="855979"/>
            <a:ext cx="7956550" cy="41433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4916170" marR="194945" indent="-342900">
              <a:lnSpc>
                <a:spcPct val="100800"/>
              </a:lnSpc>
              <a:spcBef>
                <a:spcPts val="75"/>
              </a:spcBef>
              <a:buFont typeface="Arial MT"/>
              <a:buChar char="•"/>
              <a:tabLst>
                <a:tab pos="4916170" algn="l"/>
              </a:tabLst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Giving</a:t>
            </a:r>
            <a:r>
              <a:rPr dirty="0" sz="24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instructions</a:t>
            </a:r>
            <a:r>
              <a:rPr dirty="0" sz="24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dirty="0" sz="2400" spc="-7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5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dirty="0" sz="2400" spc="-10">
                <a:solidFill>
                  <a:srgbClr val="D1D5DB"/>
                </a:solidFill>
                <a:latin typeface="Calibri"/>
                <a:cs typeface="Calibri"/>
              </a:rPr>
              <a:t>computer</a:t>
            </a:r>
            <a:endParaRPr sz="2400">
              <a:latin typeface="Calibri"/>
              <a:cs typeface="Calibri"/>
            </a:endParaRPr>
          </a:p>
          <a:p>
            <a:pPr marL="4916170" marR="340995" indent="-342900">
              <a:lnSpc>
                <a:spcPct val="100800"/>
              </a:lnSpc>
              <a:buClr>
                <a:srgbClr val="FFA50A"/>
              </a:buClr>
              <a:buFont typeface="Arial MT"/>
              <a:buChar char="•"/>
              <a:tabLst>
                <a:tab pos="4916170" algn="l"/>
              </a:tabLst>
            </a:pPr>
            <a:r>
              <a:rPr dirty="0" sz="2400" b="1">
                <a:solidFill>
                  <a:srgbClr val="D1D5DB"/>
                </a:solidFill>
                <a:latin typeface="Calibri"/>
                <a:cs typeface="Calibri"/>
              </a:rPr>
              <a:t>Instructions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:</a:t>
            </a:r>
            <a:r>
              <a:rPr dirty="0" sz="2400" spc="-1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D1D5DB"/>
                </a:solidFill>
                <a:latin typeface="Calibri"/>
                <a:cs typeface="Calibri"/>
              </a:rPr>
              <a:t>Tells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computer</a:t>
            </a:r>
            <a:r>
              <a:rPr dirty="0" sz="2400" spc="-7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what</a:t>
            </a:r>
            <a:r>
              <a:rPr dirty="0" sz="2400" spc="-7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dirty="0" sz="2400" spc="-7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D1D5DB"/>
                </a:solidFill>
                <a:latin typeface="Calibri"/>
                <a:cs typeface="Calibri"/>
              </a:rPr>
              <a:t>do.</a:t>
            </a:r>
            <a:endParaRPr sz="2400">
              <a:latin typeface="Calibri"/>
              <a:cs typeface="Calibri"/>
            </a:endParaRPr>
          </a:p>
          <a:p>
            <a:pPr marL="4916170" marR="307975" indent="-342900">
              <a:lnSpc>
                <a:spcPts val="2810"/>
              </a:lnSpc>
              <a:spcBef>
                <a:spcPts val="155"/>
              </a:spcBef>
              <a:buClr>
                <a:srgbClr val="FFA50A"/>
              </a:buClr>
              <a:buFont typeface="Arial MT"/>
              <a:buChar char="•"/>
              <a:tabLst>
                <a:tab pos="4916170" algn="l"/>
              </a:tabLst>
            </a:pP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These</a:t>
            </a:r>
            <a:r>
              <a:rPr dirty="0" sz="2400" spc="-8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instructions</a:t>
            </a:r>
            <a:r>
              <a:rPr dirty="0" sz="2400" spc="-8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D1D5DB"/>
                </a:solidFill>
                <a:latin typeface="Calibri"/>
                <a:cs typeface="Calibri"/>
              </a:rPr>
              <a:t>are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called</a:t>
            </a:r>
            <a:r>
              <a:rPr dirty="0" sz="2400" spc="-5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02FF00"/>
                </a:solidFill>
                <a:latin typeface="Calibri"/>
                <a:cs typeface="Calibri"/>
              </a:rPr>
              <a:t>code</a:t>
            </a:r>
            <a:r>
              <a:rPr dirty="0" sz="2400" spc="-2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916170" marR="141605" indent="-342900">
              <a:lnSpc>
                <a:spcPts val="2900"/>
              </a:lnSpc>
              <a:spcBef>
                <a:spcPts val="20"/>
              </a:spcBef>
              <a:buClr>
                <a:srgbClr val="FFA50A"/>
              </a:buClr>
              <a:buFont typeface="Arial MT"/>
              <a:buChar char="•"/>
              <a:tabLst>
                <a:tab pos="4916170" algn="l"/>
              </a:tabLst>
            </a:pP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Human</a:t>
            </a:r>
            <a:r>
              <a:rPr dirty="0" sz="2400" spc="-9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instructions</a:t>
            </a:r>
            <a:r>
              <a:rPr dirty="0" sz="2400" spc="-9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D1D5DB"/>
                </a:solidFill>
                <a:latin typeface="Calibri"/>
                <a:cs typeface="Calibri"/>
              </a:rPr>
              <a:t>are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given</a:t>
            </a:r>
            <a:r>
              <a:rPr dirty="0" sz="2400" spc="-4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dirty="0" sz="2400" spc="-4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High</a:t>
            </a:r>
            <a:r>
              <a:rPr dirty="0" sz="24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D1D5DB"/>
                </a:solidFill>
                <a:latin typeface="Calibri"/>
                <a:cs typeface="Calibri"/>
              </a:rPr>
              <a:t>level </a:t>
            </a:r>
            <a:r>
              <a:rPr dirty="0" sz="2400" spc="-10">
                <a:solidFill>
                  <a:srgbClr val="D1D5DB"/>
                </a:solidFill>
                <a:latin typeface="Calibri"/>
                <a:cs typeface="Calibri"/>
              </a:rPr>
              <a:t>languages.</a:t>
            </a:r>
            <a:endParaRPr sz="2400">
              <a:latin typeface="Calibri"/>
              <a:cs typeface="Calibri"/>
            </a:endParaRPr>
          </a:p>
          <a:p>
            <a:pPr marL="3075940" marR="5080" indent="-3063875">
              <a:lnSpc>
                <a:spcPct val="100800"/>
              </a:lnSpc>
              <a:spcBef>
                <a:spcPts val="530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Compiler</a:t>
            </a:r>
            <a:r>
              <a:rPr dirty="0" sz="24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converts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high</a:t>
            </a:r>
            <a:r>
              <a:rPr dirty="0" sz="24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level</a:t>
            </a:r>
            <a:r>
              <a:rPr dirty="0" sz="24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languages</a:t>
            </a:r>
            <a:r>
              <a:rPr dirty="0" sz="24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low</a:t>
            </a:r>
            <a:r>
              <a:rPr dirty="0" sz="2400" spc="-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level</a:t>
            </a:r>
            <a:r>
              <a:rPr dirty="0" sz="24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languages</a:t>
            </a:r>
            <a:r>
              <a:rPr dirty="0" sz="2400" spc="-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400">
                <a:solidFill>
                  <a:srgbClr val="EE2B28"/>
                </a:solidFill>
                <a:latin typeface="Calibri"/>
                <a:cs typeface="Calibri"/>
              </a:rPr>
              <a:t>machine</a:t>
            </a:r>
            <a:r>
              <a:rPr dirty="0" sz="2400" spc="-60">
                <a:solidFill>
                  <a:srgbClr val="EE2B28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EE2B28"/>
                </a:solidFill>
                <a:latin typeface="Calibri"/>
                <a:cs typeface="Calibri"/>
              </a:rPr>
              <a:t>code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173355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latin typeface="Comic Sans MS"/>
                <a:cs typeface="Comic Sans MS"/>
              </a:rPr>
              <a:t>1.8</a:t>
            </a:r>
            <a:r>
              <a:rPr dirty="0" sz="3600" spc="-35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3600" spc="-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3600" spc="-4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dirty="0" sz="3600" spc="-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Algorithm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92" y="923130"/>
            <a:ext cx="6834548" cy="410072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173355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latin typeface="Comic Sans MS"/>
                <a:cs typeface="Comic Sans MS"/>
              </a:rPr>
              <a:t>1.8</a:t>
            </a:r>
            <a:r>
              <a:rPr dirty="0" sz="3600" spc="-35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3600" spc="-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3600" spc="-4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dirty="0" sz="3600" spc="-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Algorithm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335" y="923132"/>
            <a:ext cx="7052894" cy="334686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41050" y="4321555"/>
            <a:ext cx="806195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06395" marR="5080" indent="-289433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An</a:t>
            </a:r>
            <a:r>
              <a:rPr dirty="0" sz="2400" spc="-5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algorithm</a:t>
            </a:r>
            <a:r>
              <a:rPr dirty="0" sz="2400" spc="-5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dirty="0" sz="2400" spc="-5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dirty="0" sz="2400" spc="-4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A50A"/>
                </a:solidFill>
                <a:latin typeface="Calibri"/>
                <a:cs typeface="Calibri"/>
              </a:rPr>
              <a:t>step-</a:t>
            </a:r>
            <a:r>
              <a:rPr dirty="0" sz="2400" spc="-40">
                <a:solidFill>
                  <a:srgbClr val="FFA50A"/>
                </a:solidFill>
                <a:latin typeface="Calibri"/>
                <a:cs typeface="Calibri"/>
              </a:rPr>
              <a:t>by-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step</a:t>
            </a:r>
            <a:r>
              <a:rPr dirty="0" sz="24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procedure</a:t>
            </a:r>
            <a:r>
              <a:rPr dirty="0" sz="24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dirty="0" sz="2400" spc="-4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solving</a:t>
            </a:r>
            <a:r>
              <a:rPr dirty="0" sz="2400" spc="-5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dirty="0" sz="2400" spc="-4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problem</a:t>
            </a:r>
            <a:r>
              <a:rPr dirty="0" sz="2400" spc="-5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D1D5DB"/>
                </a:solidFill>
                <a:latin typeface="Calibri"/>
                <a:cs typeface="Calibri"/>
              </a:rPr>
              <a:t>or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performing</a:t>
            </a:r>
            <a:r>
              <a:rPr dirty="0" sz="2400" spc="-7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dirty="0" sz="2400" spc="-7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D1D5DB"/>
                </a:solidFill>
                <a:latin typeface="Calibri"/>
                <a:cs typeface="Calibri"/>
              </a:rPr>
              <a:t>task.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234442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latin typeface="Comic Sans MS"/>
                <a:cs typeface="Comic Sans MS"/>
              </a:rPr>
              <a:t>1.9</a:t>
            </a:r>
            <a:r>
              <a:rPr dirty="0" sz="3600" spc="-35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3600" spc="-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3600" spc="-4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latin typeface="Comic Sans MS"/>
                <a:cs typeface="Comic Sans MS"/>
              </a:rPr>
              <a:t>Syntax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131422" y="1300988"/>
            <a:ext cx="3439160" cy="18637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262255" indent="-342900">
              <a:lnSpc>
                <a:spcPct val="100800"/>
              </a:lnSpc>
              <a:spcBef>
                <a:spcPts val="7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Structure</a:t>
            </a:r>
            <a:r>
              <a:rPr dirty="0" sz="24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24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words</a:t>
            </a:r>
            <a:r>
              <a:rPr dirty="0" sz="24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sentence.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Rules</a:t>
            </a:r>
            <a:r>
              <a:rPr dirty="0" sz="24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900"/>
              </a:lnSpc>
              <a:spcBef>
                <a:spcPts val="80"/>
              </a:spcBef>
              <a:buClr>
                <a:srgbClr val="FFA50A"/>
              </a:buClr>
              <a:buFont typeface="Arial MT"/>
              <a:buChar char="•"/>
              <a:tabLst>
                <a:tab pos="35560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programming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A50A"/>
                </a:solidFill>
                <a:latin typeface="Calibri"/>
                <a:cs typeface="Calibri"/>
              </a:rPr>
              <a:t>exact </a:t>
            </a: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dirty="0" sz="24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must</a:t>
            </a:r>
            <a:r>
              <a:rPr dirty="0" sz="24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be</a:t>
            </a:r>
            <a:r>
              <a:rPr dirty="0" sz="24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alibri"/>
                <a:cs typeface="Calibri"/>
              </a:rPr>
              <a:t>followed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89" y="1328419"/>
            <a:ext cx="4572000" cy="217011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1338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latin typeface="Comic Sans MS"/>
                <a:cs typeface="Comic Sans MS"/>
              </a:rPr>
              <a:t>What</a:t>
            </a:r>
            <a:r>
              <a:rPr dirty="0" sz="3900" spc="45" b="0"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3900" spc="4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spc="-25" b="0">
                <a:solidFill>
                  <a:srgbClr val="FFA50A"/>
                </a:solidFill>
                <a:latin typeface="Comic Sans MS"/>
                <a:cs typeface="Comic Sans MS"/>
              </a:rPr>
              <a:t>IDE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6774" y="956055"/>
            <a:ext cx="3547110" cy="300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478790" indent="-349250">
              <a:lnSpc>
                <a:spcPct val="113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1950" algn="l"/>
              </a:tabLst>
            </a:pPr>
            <a:r>
              <a:rPr dirty="0" sz="1900">
                <a:solidFill>
                  <a:srgbClr val="FFA50A"/>
                </a:solidFill>
                <a:latin typeface="Calibri"/>
                <a:cs typeface="Calibri"/>
              </a:rPr>
              <a:t>IDE</a:t>
            </a:r>
            <a:r>
              <a:rPr dirty="0" sz="19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stands</a:t>
            </a:r>
            <a:r>
              <a:rPr dirty="0" sz="19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9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00FF00"/>
                </a:solidFill>
                <a:latin typeface="Calibri"/>
                <a:cs typeface="Calibri"/>
              </a:rPr>
              <a:t>Integrated Development Environment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 marL="361950" marR="5080" indent="-349250">
              <a:lnSpc>
                <a:spcPct val="113700"/>
              </a:lnSpc>
              <a:spcBef>
                <a:spcPts val="20"/>
              </a:spcBef>
              <a:buAutoNum type="arabicPeriod"/>
              <a:tabLst>
                <a:tab pos="361950" algn="l"/>
              </a:tabLst>
            </a:pP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19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suite</a:t>
            </a:r>
            <a:r>
              <a:rPr dirty="0" sz="19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9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consolidates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r>
              <a:rPr dirty="0" sz="1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dirty="0" sz="1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dirty="0" sz="19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9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00FF00"/>
                </a:solidFill>
                <a:latin typeface="Calibri"/>
                <a:cs typeface="Calibri"/>
              </a:rPr>
              <a:t>software</a:t>
            </a:r>
            <a:endParaRPr sz="190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  <a:spcBef>
                <a:spcPts val="409"/>
              </a:spcBef>
            </a:pPr>
            <a:r>
              <a:rPr dirty="0" sz="1900" spc="-10">
                <a:solidFill>
                  <a:srgbClr val="00FF00"/>
                </a:solidFill>
                <a:latin typeface="Calibri"/>
                <a:cs typeface="Calibri"/>
              </a:rPr>
              <a:t>development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 marL="361950" marR="203200" indent="-349250">
              <a:lnSpc>
                <a:spcPct val="113700"/>
              </a:lnSpc>
              <a:spcBef>
                <a:spcPts val="25"/>
              </a:spcBef>
              <a:buAutoNum type="arabicPeriod" startAt="3"/>
              <a:tabLst>
                <a:tab pos="361950" algn="l"/>
              </a:tabLst>
            </a:pP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dirty="0" sz="1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r>
              <a:rPr dirty="0" sz="1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A50A"/>
                </a:solidFill>
                <a:latin typeface="Calibri"/>
                <a:cs typeface="Calibri"/>
              </a:rPr>
              <a:t>coding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finding problems,</a:t>
            </a:r>
            <a:r>
              <a:rPr dirty="0" sz="19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9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testing.</a:t>
            </a:r>
            <a:endParaRPr sz="1900">
              <a:latin typeface="Calibri"/>
              <a:cs typeface="Calibri"/>
            </a:endParaRPr>
          </a:p>
          <a:p>
            <a:pPr marL="361950" marR="103505" indent="-349250">
              <a:lnSpc>
                <a:spcPts val="2620"/>
              </a:lnSpc>
              <a:spcBef>
                <a:spcPts val="65"/>
              </a:spcBef>
              <a:buAutoNum type="arabicPeriod" startAt="3"/>
              <a:tabLst>
                <a:tab pos="361950" algn="l"/>
              </a:tabLst>
            </a:pP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dirty="0" sz="19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dirty="0" sz="19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00FF00"/>
                </a:solidFill>
                <a:latin typeface="Calibri"/>
                <a:cs typeface="Calibri"/>
              </a:rPr>
              <a:t>developer efficiency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6823" y="868680"/>
            <a:ext cx="4730496" cy="265785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249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1.10</a:t>
            </a:r>
            <a:r>
              <a:rPr dirty="0" sz="3900" spc="-1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4000" spc="-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4000" spc="-2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4000" spc="-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Compiler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933500"/>
            <a:ext cx="4782657" cy="17907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9997" y="930643"/>
            <a:ext cx="3956532" cy="101660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9655" y="2850387"/>
            <a:ext cx="5974715" cy="222313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92405" marR="5080" indent="-179705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192405" algn="l"/>
                <a:tab pos="19367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	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Pre-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processing:</a:t>
            </a:r>
            <a:r>
              <a:rPr dirty="0" sz="16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directives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(like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#include</a:t>
            </a:r>
            <a:r>
              <a:rPr dirty="0" sz="16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#define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before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compilation,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these instructions.</a:t>
            </a:r>
            <a:endParaRPr sz="1600">
              <a:latin typeface="Calibri"/>
              <a:cs typeface="Calibri"/>
            </a:endParaRPr>
          </a:p>
          <a:p>
            <a:pPr marL="192405" marR="271780" indent="-179705">
              <a:lnSpc>
                <a:spcPts val="1900"/>
              </a:lnSpc>
              <a:spcBef>
                <a:spcPts val="85"/>
              </a:spcBef>
              <a:buFont typeface="Arial MT"/>
              <a:buChar char="•"/>
              <a:tabLst>
                <a:tab pos="192405" algn="l"/>
                <a:tab pos="19367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	Compiling: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Transforms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source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code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written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high-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level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language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(like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C)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assembly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1600">
              <a:latin typeface="Calibri"/>
              <a:cs typeface="Calibri"/>
            </a:endParaRPr>
          </a:p>
          <a:p>
            <a:pPr marL="192405" marR="788035" indent="-179705">
              <a:lnSpc>
                <a:spcPts val="1900"/>
              </a:lnSpc>
              <a:spcBef>
                <a:spcPts val="15"/>
              </a:spcBef>
              <a:buFont typeface="Arial MT"/>
              <a:buChar char="•"/>
              <a:tabLst>
                <a:tab pos="192405" algn="l"/>
                <a:tab pos="19367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	Assembling:</a:t>
            </a:r>
            <a:r>
              <a:rPr dirty="0" sz="16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Converts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assembly</a:t>
            </a:r>
            <a:r>
              <a:rPr dirty="0" sz="16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language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into</a:t>
            </a:r>
            <a:r>
              <a:rPr dirty="0" sz="16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machine</a:t>
            </a:r>
            <a:r>
              <a:rPr dirty="0" sz="16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code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, generating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files.</a:t>
            </a:r>
            <a:endParaRPr sz="1600">
              <a:latin typeface="Calibri"/>
              <a:cs typeface="Calibri"/>
            </a:endParaRPr>
          </a:p>
          <a:p>
            <a:pPr marL="193675" indent="-180975">
              <a:lnSpc>
                <a:spcPts val="1830"/>
              </a:lnSpc>
              <a:buFont typeface="Arial MT"/>
              <a:buChar char="•"/>
              <a:tabLst>
                <a:tab pos="193675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Linking: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Combines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multiple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object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files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into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single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executable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60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  <a:spcBef>
                <a:spcPts val="70"/>
              </a:spcBef>
            </a:pP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library,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resolving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references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them.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2863" y="998221"/>
            <a:ext cx="5332095" cy="3978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00"/>
              </a:spcBef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Basic</a:t>
            </a:r>
            <a:r>
              <a:rPr dirty="0" sz="26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Program</a:t>
            </a:r>
            <a:r>
              <a:rPr dirty="0" sz="26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mic Sans MS"/>
                <a:cs typeface="Comic Sans MS"/>
              </a:rPr>
              <a:t>Structure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110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Showing</a:t>
            </a:r>
            <a:r>
              <a:rPr dirty="0" sz="26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output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095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Importance</a:t>
            </a:r>
            <a:r>
              <a:rPr dirty="0" sz="26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600" spc="-5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main</a:t>
            </a:r>
            <a:r>
              <a:rPr dirty="0" sz="26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mic Sans MS"/>
                <a:cs typeface="Comic Sans MS"/>
              </a:rPr>
              <a:t>method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095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File</a:t>
            </a:r>
            <a:r>
              <a:rPr dirty="0" sz="26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Extension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110"/>
              </a:lnSpc>
              <a:buClr>
                <a:srgbClr val="FFA50A"/>
              </a:buClr>
              <a:buSzPct val="67307"/>
              <a:buAutoNum type="arabicPeriod"/>
              <a:tabLst>
                <a:tab pos="294005" algn="l"/>
              </a:tabLst>
            </a:pP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Comments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ct val="100000"/>
              </a:lnSpc>
              <a:spcBef>
                <a:spcPts val="70"/>
              </a:spcBef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Coding</a:t>
            </a:r>
            <a:r>
              <a:rPr dirty="0" sz="26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using</a:t>
            </a:r>
            <a:r>
              <a:rPr dirty="0" sz="2600" spc="-4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Command</a:t>
            </a:r>
            <a:r>
              <a:rPr dirty="0" sz="26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line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110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4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2600" spc="-4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Programming</a:t>
            </a:r>
            <a:r>
              <a:rPr dirty="0" sz="26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Language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095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Algorithm</a:t>
            </a:r>
            <a:endParaRPr sz="2600">
              <a:latin typeface="Comic Sans MS"/>
              <a:cs typeface="Comic Sans MS"/>
            </a:endParaRPr>
          </a:p>
          <a:p>
            <a:pPr marL="294005" indent="-281305">
              <a:lnSpc>
                <a:spcPts val="3095"/>
              </a:lnSpc>
              <a:buSzPct val="67307"/>
              <a:buAutoNum type="arabicPeriod"/>
              <a:tabLst>
                <a:tab pos="29400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600">
              <a:latin typeface="Comic Sans MS"/>
              <a:cs typeface="Comic Sans MS"/>
            </a:endParaRPr>
          </a:p>
          <a:p>
            <a:pPr marL="311785" indent="-303530">
              <a:lnSpc>
                <a:spcPts val="3110"/>
              </a:lnSpc>
              <a:buSzPct val="67307"/>
              <a:buAutoNum type="arabicPeriod"/>
              <a:tabLst>
                <a:tab pos="31178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6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dirty="0" sz="2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Compiler</a:t>
            </a:r>
            <a:endParaRPr sz="2600">
              <a:latin typeface="Comic Sans MS"/>
              <a:cs typeface="Comic Sans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726" rIns="0" bIns="0" rtlCol="0" vert="horz">
            <a:spAutoFit/>
          </a:bodyPr>
          <a:lstStyle/>
          <a:p>
            <a:pPr marL="915669">
              <a:lnSpc>
                <a:spcPct val="100000"/>
              </a:lnSpc>
              <a:spcBef>
                <a:spcPts val="100"/>
              </a:spcBef>
            </a:pPr>
            <a:r>
              <a:rPr dirty="0" sz="3200" b="0">
                <a:solidFill>
                  <a:srgbClr val="FFA50A"/>
                </a:solidFill>
                <a:latin typeface="Comic Sans MS"/>
                <a:cs typeface="Comic Sans MS"/>
              </a:rPr>
              <a:t>2</a:t>
            </a:r>
            <a:r>
              <a:rPr dirty="0" sz="32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b="0">
                <a:solidFill>
                  <a:srgbClr val="FFA50A"/>
                </a:solidFill>
                <a:latin typeface="Comic Sans MS"/>
                <a:cs typeface="Comic Sans MS"/>
              </a:rPr>
              <a:t>Variables,</a:t>
            </a:r>
            <a:r>
              <a:rPr dirty="0" sz="32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b="0">
                <a:solidFill>
                  <a:srgbClr val="FFA50A"/>
                </a:solidFill>
                <a:latin typeface="Comic Sans MS"/>
                <a:cs typeface="Comic Sans MS"/>
              </a:rPr>
              <a:t>Data</a:t>
            </a:r>
            <a:r>
              <a:rPr dirty="0" sz="32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b="0">
                <a:solidFill>
                  <a:srgbClr val="FFA50A"/>
                </a:solidFill>
                <a:latin typeface="Comic Sans MS"/>
                <a:cs typeface="Comic Sans MS"/>
              </a:rPr>
              <a:t>Types</a:t>
            </a:r>
            <a:r>
              <a:rPr dirty="0" sz="3200" spc="-3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b="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dirty="0" sz="3200" spc="-3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200" spc="-10" b="0">
                <a:solidFill>
                  <a:srgbClr val="FFA50A"/>
                </a:solidFill>
                <a:latin typeface="Comic Sans MS"/>
                <a:cs typeface="Comic Sans MS"/>
              </a:rPr>
              <a:t>Input/Output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17600" y="1205485"/>
            <a:ext cx="3863975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100"/>
              </a:spcBef>
              <a:buSzPct val="69230"/>
              <a:buAutoNum type="arabicPeriod"/>
              <a:tabLst>
                <a:tab pos="274955" algn="l"/>
              </a:tabLst>
            </a:pP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Variables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110"/>
              </a:lnSpc>
              <a:buSzPct val="69230"/>
              <a:buAutoNum type="arabicPeriod"/>
              <a:tabLst>
                <a:tab pos="27495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Data</a:t>
            </a:r>
            <a:r>
              <a:rPr dirty="0" sz="26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Types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27495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Naming</a:t>
            </a:r>
            <a:r>
              <a:rPr dirty="0" sz="26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Conventions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274955" algn="l"/>
              </a:tabLst>
            </a:pP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Literals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110"/>
              </a:lnSpc>
              <a:buClr>
                <a:srgbClr val="FFA50A"/>
              </a:buClr>
              <a:buSzPct val="69230"/>
              <a:buAutoNum type="arabicPeriod"/>
              <a:tabLst>
                <a:tab pos="274955" algn="l"/>
              </a:tabLst>
            </a:pP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Constants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115"/>
              </a:lnSpc>
              <a:spcBef>
                <a:spcPts val="70"/>
              </a:spcBef>
              <a:buClr>
                <a:srgbClr val="FFA50A"/>
              </a:buClr>
              <a:buSzPct val="69230"/>
              <a:buAutoNum type="arabicPeriod"/>
              <a:tabLst>
                <a:tab pos="274955" algn="l"/>
              </a:tabLst>
            </a:pP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Keywords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4DDAFF"/>
                </a:solidFill>
                <a:latin typeface="Comic Sans MS"/>
                <a:cs typeface="Comic Sans MS"/>
              </a:rPr>
              <a:t>Escape</a:t>
            </a:r>
            <a:r>
              <a:rPr dirty="0" sz="2800" spc="-8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Sequences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090"/>
              </a:lnSpc>
              <a:buSzPct val="69230"/>
              <a:buAutoNum type="arabicPeriod"/>
              <a:tabLst>
                <a:tab pos="27495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User</a:t>
            </a:r>
            <a:r>
              <a:rPr dirty="0" sz="26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Input</a:t>
            </a:r>
            <a:r>
              <a:rPr dirty="0" sz="26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E8F3F2"/>
                </a:solidFill>
                <a:latin typeface="Comic Sans MS"/>
                <a:cs typeface="Comic Sans MS"/>
              </a:rPr>
              <a:t>using</a:t>
            </a:r>
            <a:r>
              <a:rPr dirty="0" sz="26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Scanf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70"/>
              </a:spcBef>
              <a:buSzPct val="69230"/>
              <a:buAutoNum type="arabicPeriod"/>
              <a:tabLst>
                <a:tab pos="27495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Sum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of</a:t>
            </a:r>
            <a:r>
              <a:rPr dirty="0" sz="26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Two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Numbers</a:t>
            </a:r>
            <a:endParaRPr sz="26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019" y="1097622"/>
            <a:ext cx="3150971" cy="223569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7797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2.1</a:t>
            </a:r>
            <a:r>
              <a:rPr dirty="0" sz="3900" spc="3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dirty="0" sz="3900" spc="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are</a:t>
            </a:r>
            <a:r>
              <a:rPr dirty="0" sz="3900" spc="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latin typeface="Comic Sans MS"/>
                <a:cs typeface="Comic Sans MS"/>
              </a:rPr>
              <a:t>Variables?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7046" y="3697732"/>
            <a:ext cx="4810125" cy="1019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9460" marR="5080" indent="-747395">
              <a:lnSpc>
                <a:spcPct val="116399"/>
              </a:lnSpc>
              <a:spcBef>
                <a:spcPts val="100"/>
              </a:spcBef>
            </a:pPr>
            <a:r>
              <a:rPr dirty="0" sz="2800" spc="-1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2800" spc="-10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8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800" spc="-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alibri"/>
                <a:cs typeface="Calibri"/>
              </a:rPr>
              <a:t>containers</a:t>
            </a:r>
            <a:r>
              <a:rPr dirty="0" sz="2800" spc="-9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8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2FF00"/>
                </a:solidFill>
                <a:latin typeface="Calibri"/>
                <a:cs typeface="Calibri"/>
              </a:rPr>
              <a:t>storing</a:t>
            </a:r>
            <a:r>
              <a:rPr dirty="0" sz="2800" spc="-8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8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019" y="1097622"/>
            <a:ext cx="3150971" cy="2235695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411427" y="1097622"/>
            <a:ext cx="4893310" cy="2235835"/>
            <a:chOff x="411427" y="1097622"/>
            <a:chExt cx="4893310" cy="223583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27" y="1097622"/>
              <a:ext cx="4893271" cy="223569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27" y="2969895"/>
              <a:ext cx="4893271" cy="328434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12289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2.1</a:t>
            </a:r>
            <a:r>
              <a:rPr dirty="0" sz="3900" spc="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Memory</a:t>
            </a:r>
            <a:r>
              <a:rPr dirty="0" sz="3900" spc="70" b="0">
                <a:latin typeface="Comic Sans MS"/>
                <a:cs typeface="Comic Sans MS"/>
              </a:rPr>
              <a:t> </a:t>
            </a:r>
            <a:r>
              <a:rPr dirty="0" sz="3900" spc="-10" b="0">
                <a:latin typeface="Comic Sans MS"/>
                <a:cs typeface="Comic Sans MS"/>
              </a:rPr>
              <a:t>Allocation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15" y="1255243"/>
            <a:ext cx="7466023" cy="330916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0147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2.1</a:t>
            </a:r>
            <a:r>
              <a:rPr dirty="0" sz="3900" spc="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Variable</a:t>
            </a:r>
            <a:r>
              <a:rPr dirty="0" sz="3900" spc="1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latin typeface="Comic Sans MS"/>
                <a:cs typeface="Comic Sans MS"/>
              </a:rPr>
              <a:t>Declaration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851" y="883342"/>
            <a:ext cx="5474258" cy="417724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149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2.2</a:t>
            </a:r>
            <a:r>
              <a:rPr dirty="0" sz="3900" spc="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Data</a:t>
            </a:r>
            <a:r>
              <a:rPr dirty="0" sz="3900" spc="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latin typeface="Comic Sans MS"/>
                <a:cs typeface="Comic Sans MS"/>
              </a:rPr>
              <a:t>Types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555" y="803275"/>
            <a:ext cx="6093650" cy="410808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149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2.2</a:t>
            </a:r>
            <a:r>
              <a:rPr dirty="0" sz="3900" spc="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Data</a:t>
            </a:r>
            <a:r>
              <a:rPr dirty="0" sz="3900" spc="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latin typeface="Comic Sans MS"/>
                <a:cs typeface="Comic Sans MS"/>
              </a:rPr>
              <a:t>Types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157" y="885977"/>
            <a:ext cx="5404929" cy="396377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2577" y="801115"/>
            <a:ext cx="5488305" cy="429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A50A"/>
                </a:solidFill>
                <a:latin typeface="Calibri"/>
                <a:cs typeface="Calibri"/>
              </a:rPr>
              <a:t>camelCase</a:t>
            </a:r>
            <a:endParaRPr sz="1800">
              <a:latin typeface="Calibri"/>
              <a:cs typeface="Calibri"/>
            </a:endParaRPr>
          </a:p>
          <a:p>
            <a:pPr marL="298450" marR="151130" indent="-285750">
              <a:lnSpc>
                <a:spcPts val="1900"/>
              </a:lnSpc>
              <a:spcBef>
                <a:spcPts val="110"/>
              </a:spcBef>
              <a:buClr>
                <a:srgbClr val="FFA50A"/>
              </a:buClr>
              <a:buFont typeface="Arial MT"/>
              <a:buChar char="•"/>
              <a:tabLst>
                <a:tab pos="298450" algn="l"/>
              </a:tabLst>
            </a:pP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Start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lowercase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letter.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Capitalize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first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letter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each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subsequent</a:t>
            </a:r>
            <a:r>
              <a:rPr dirty="0" sz="1600" spc="-8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word.</a:t>
            </a:r>
            <a:endParaRPr sz="1600">
              <a:latin typeface="Calibri"/>
              <a:cs typeface="Calibri"/>
            </a:endParaRPr>
          </a:p>
          <a:p>
            <a:pPr marL="297815" indent="-285115">
              <a:lnSpc>
                <a:spcPts val="183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</a:tabLst>
            </a:pP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Example:</a:t>
            </a:r>
            <a:r>
              <a:rPr dirty="0" sz="1600" spc="-8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myVariableName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dirty="0" sz="1800" spc="-10" b="1">
                <a:solidFill>
                  <a:srgbClr val="FFA50A"/>
                </a:solidFill>
                <a:latin typeface="Calibri"/>
                <a:cs typeface="Calibri"/>
              </a:rPr>
              <a:t>snake_case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spcBef>
                <a:spcPts val="3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</a:tabLst>
            </a:pP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Start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an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lowercase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letter.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Separate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words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underscore</a:t>
            </a:r>
            <a:endParaRPr sz="160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</a:tabLst>
            </a:pP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Example:</a:t>
            </a:r>
            <a:r>
              <a:rPr dirty="0" sz="1600" spc="-8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my_variable_name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dirty="0" sz="1800" spc="-20" b="1">
                <a:solidFill>
                  <a:srgbClr val="FFA50A"/>
                </a:solidFill>
                <a:latin typeface="Calibri"/>
                <a:cs typeface="Calibri"/>
              </a:rPr>
              <a:t>Kebab-case</a:t>
            </a:r>
            <a:endParaRPr sz="1800">
              <a:latin typeface="Calibri"/>
              <a:cs typeface="Calibri"/>
            </a:endParaRPr>
          </a:p>
          <a:p>
            <a:pPr marL="298450" marR="144145" indent="-285750">
              <a:lnSpc>
                <a:spcPct val="100000"/>
              </a:lnSpc>
              <a:spcBef>
                <a:spcPts val="30"/>
              </a:spcBef>
              <a:buClr>
                <a:srgbClr val="FFA50A"/>
              </a:buClr>
              <a:buFont typeface="Arial MT"/>
              <a:buChar char="•"/>
              <a:tabLst>
                <a:tab pos="298450" algn="l"/>
              </a:tabLst>
            </a:pP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All</a:t>
            </a:r>
            <a:r>
              <a:rPr dirty="0" sz="1600" spc="-4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lowercase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letters.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Separate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words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dirty="0" sz="1600" spc="-4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hyphens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Example: 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my-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variable-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A50A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ts val="2140"/>
              </a:lnSpc>
            </a:pPr>
            <a:r>
              <a:rPr dirty="0" sz="1800" b="1">
                <a:solidFill>
                  <a:srgbClr val="FFA50A"/>
                </a:solidFill>
                <a:latin typeface="Calibri"/>
                <a:cs typeface="Calibri"/>
              </a:rPr>
              <a:t>Keep</a:t>
            </a:r>
            <a:r>
              <a:rPr dirty="0" sz="1800" spc="-3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800" spc="-25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A50A"/>
                </a:solidFill>
                <a:latin typeface="Calibri"/>
                <a:cs typeface="Calibri"/>
              </a:rPr>
              <a:t>Good</a:t>
            </a:r>
            <a:r>
              <a:rPr dirty="0" sz="1800" spc="-25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dirty="0" sz="1800" spc="-25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A50A"/>
                </a:solidFill>
                <a:latin typeface="Calibri"/>
                <a:cs typeface="Calibri"/>
              </a:rPr>
              <a:t>Short</a:t>
            </a:r>
            <a:r>
              <a:rPr dirty="0" sz="1800" spc="-20" b="1">
                <a:solidFill>
                  <a:srgbClr val="FFA50A"/>
                </a:solidFill>
                <a:latin typeface="Calibri"/>
                <a:cs typeface="Calibri"/>
              </a:rPr>
              <a:t> Name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ts val="190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</a:tabLst>
            </a:pP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Choose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names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that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descriptive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but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not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too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long.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should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  <a:spcBef>
                <a:spcPts val="75"/>
              </a:spcBef>
            </a:pP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make</a:t>
            </a:r>
            <a:r>
              <a:rPr dirty="0" sz="1600" spc="-4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easy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understand</a:t>
            </a:r>
            <a:r>
              <a:rPr dirty="0" sz="1600" spc="-4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variable's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purpose.</a:t>
            </a:r>
            <a:endParaRPr sz="160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</a:tabLst>
            </a:pP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Example:</a:t>
            </a:r>
            <a:r>
              <a:rPr dirty="0" sz="1600" spc="-4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age,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first_name,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is_married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3813" y="733653"/>
            <a:ext cx="3322675" cy="22169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5168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2.3</a:t>
            </a:r>
            <a:r>
              <a:rPr dirty="0" sz="3900" spc="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Naming</a:t>
            </a:r>
            <a:r>
              <a:rPr dirty="0" sz="3900" spc="40" b="0">
                <a:latin typeface="Comic Sans MS"/>
                <a:cs typeface="Comic Sans MS"/>
              </a:rPr>
              <a:t> </a:t>
            </a:r>
            <a:r>
              <a:rPr dirty="0" sz="3900" spc="-10" b="0">
                <a:solidFill>
                  <a:srgbClr val="4DDAFF"/>
                </a:solidFill>
                <a:latin typeface="Comic Sans MS"/>
                <a:cs typeface="Comic Sans MS"/>
              </a:rPr>
              <a:t>Conventions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7655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latin typeface="Comic Sans MS"/>
                <a:cs typeface="Comic Sans MS"/>
              </a:rPr>
              <a:t>Need</a:t>
            </a:r>
            <a:r>
              <a:rPr dirty="0" sz="3900" spc="-10" b="0"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3900" spc="-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spc="-25" b="0">
                <a:solidFill>
                  <a:srgbClr val="FFA50A"/>
                </a:solidFill>
                <a:latin typeface="Comic Sans MS"/>
                <a:cs typeface="Comic Sans MS"/>
              </a:rPr>
              <a:t>IDE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40508" y="1140967"/>
            <a:ext cx="3335020" cy="3342004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Streamlines</a:t>
            </a:r>
            <a:r>
              <a:rPr dirty="0" sz="2100" spc="-9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development.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r>
              <a:rPr dirty="0" sz="21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00FF00"/>
                </a:solidFill>
                <a:latin typeface="Calibri"/>
                <a:cs typeface="Calibri"/>
              </a:rPr>
              <a:t>productivity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Simplifies</a:t>
            </a:r>
            <a:r>
              <a:rPr dirty="0" sz="2100" spc="-8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dirty="0" sz="21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tasks.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</a:tabLst>
            </a:pP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Offers</a:t>
            </a:r>
            <a:r>
              <a:rPr dirty="0" sz="2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1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0FF00"/>
                </a:solidFill>
                <a:latin typeface="Calibri"/>
                <a:cs typeface="Calibri"/>
              </a:rPr>
              <a:t>unified</a:t>
            </a:r>
            <a:r>
              <a:rPr dirty="0" sz="2100" spc="-45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workspace.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IDE</a:t>
            </a:r>
            <a:r>
              <a:rPr dirty="0" sz="2100" spc="-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  <a:p>
            <a:pPr lvl="1" marL="831215" indent="-361315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831215" algn="l"/>
              </a:tabLst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2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00FF00"/>
                </a:solidFill>
                <a:latin typeface="Calibri"/>
                <a:cs typeface="Calibri"/>
              </a:rPr>
              <a:t>Autocomplete</a:t>
            </a:r>
            <a:endParaRPr sz="2100">
              <a:latin typeface="Calibri"/>
              <a:cs typeface="Calibri"/>
            </a:endParaRPr>
          </a:p>
          <a:p>
            <a:pPr lvl="1" marL="831215" indent="-361315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831215" algn="l"/>
              </a:tabLst>
            </a:pP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Syntax</a:t>
            </a:r>
            <a:r>
              <a:rPr dirty="0" sz="21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00FF00"/>
                </a:solidFill>
                <a:latin typeface="Calibri"/>
                <a:cs typeface="Calibri"/>
              </a:rPr>
              <a:t>Highlighting</a:t>
            </a:r>
            <a:endParaRPr sz="2100">
              <a:latin typeface="Calibri"/>
              <a:cs typeface="Calibri"/>
            </a:endParaRPr>
          </a:p>
          <a:p>
            <a:pPr lvl="1" marL="831215" indent="-361315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831215" algn="l"/>
              </a:tabLst>
            </a:pPr>
            <a:r>
              <a:rPr dirty="0" sz="2100" spc="-20">
                <a:solidFill>
                  <a:srgbClr val="00FF00"/>
                </a:solidFill>
                <a:latin typeface="Calibri"/>
                <a:cs typeface="Calibri"/>
              </a:rPr>
              <a:t>Version</a:t>
            </a:r>
            <a:r>
              <a:rPr dirty="0" sz="2100" spc="-7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00FF00"/>
                </a:solidFill>
                <a:latin typeface="Calibri"/>
                <a:cs typeface="Calibri"/>
              </a:rPr>
              <a:t>Control</a:t>
            </a:r>
            <a:endParaRPr sz="2100">
              <a:latin typeface="Calibri"/>
              <a:cs typeface="Calibri"/>
            </a:endParaRPr>
          </a:p>
          <a:p>
            <a:pPr lvl="1" marL="831215" indent="-361315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</a:tabLst>
            </a:pPr>
            <a:r>
              <a:rPr dirty="0" sz="2100">
                <a:solidFill>
                  <a:srgbClr val="00FF00"/>
                </a:solidFill>
                <a:latin typeface="Calibri"/>
                <a:cs typeface="Calibri"/>
              </a:rPr>
              <a:t>Error</a:t>
            </a:r>
            <a:r>
              <a:rPr dirty="0" sz="2100" spc="-65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Checking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099" y="755858"/>
            <a:ext cx="4190364" cy="419036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0121" y="973328"/>
            <a:ext cx="5294630" cy="33420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4650" marR="508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650" algn="l"/>
              </a:tabLst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The</a:t>
            </a:r>
            <a:r>
              <a:rPr dirty="0" sz="21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only</a:t>
            </a:r>
            <a:r>
              <a:rPr dirty="0" sz="21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allowed</a:t>
            </a:r>
            <a:r>
              <a:rPr dirty="0" sz="21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r>
              <a:rPr dirty="0" sz="2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4DDAFF"/>
                </a:solidFill>
                <a:latin typeface="Calibri"/>
                <a:cs typeface="Calibri"/>
              </a:rPr>
              <a:t>identifiers</a:t>
            </a:r>
            <a:r>
              <a:rPr dirty="0" sz="210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all alphanumeric</a:t>
            </a: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r>
              <a:rPr dirty="0" sz="2100" spc="-20">
                <a:solidFill>
                  <a:srgbClr val="02FF00"/>
                </a:solidFill>
                <a:latin typeface="Calibri"/>
                <a:cs typeface="Calibri"/>
              </a:rPr>
              <a:t>([A-</a:t>
            </a:r>
            <a:r>
              <a:rPr dirty="0" sz="2100" spc="-10">
                <a:solidFill>
                  <a:srgbClr val="02FF00"/>
                </a:solidFill>
                <a:latin typeface="Calibri"/>
                <a:cs typeface="Calibri"/>
              </a:rPr>
              <a:t>Z],[a-z],[0-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9]),</a:t>
            </a:r>
            <a:r>
              <a:rPr dirty="0" sz="21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‘_‘</a:t>
            </a:r>
            <a:r>
              <a:rPr dirty="0" sz="21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(underscore).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Can’t</a:t>
            </a:r>
            <a:r>
              <a:rPr dirty="0" sz="21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1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02FF00"/>
                </a:solidFill>
                <a:latin typeface="Calibri"/>
                <a:cs typeface="Calibri"/>
              </a:rPr>
              <a:t>keywords</a:t>
            </a:r>
            <a:r>
              <a:rPr dirty="0" sz="21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1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reserved</a:t>
            </a:r>
            <a:r>
              <a:rPr dirty="0" sz="21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words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Identifiers</a:t>
            </a:r>
            <a:r>
              <a:rPr dirty="0" sz="21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21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21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dirty="0" sz="21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1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02FF00"/>
                </a:solidFill>
                <a:latin typeface="Calibri"/>
                <a:cs typeface="Calibri"/>
              </a:rPr>
              <a:t>digits([0-</a:t>
            </a:r>
            <a:r>
              <a:rPr dirty="0" sz="2100" spc="-20">
                <a:solidFill>
                  <a:srgbClr val="02FF00"/>
                </a:solidFill>
                <a:latin typeface="Calibri"/>
                <a:cs typeface="Calibri"/>
              </a:rPr>
              <a:t>9]).</a:t>
            </a:r>
            <a:endParaRPr sz="21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</a:tabLst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C</a:t>
            </a:r>
            <a:r>
              <a:rPr dirty="0" sz="21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identifiers</a:t>
            </a:r>
            <a:r>
              <a:rPr dirty="0" sz="2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1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02FF00"/>
                </a:solidFill>
                <a:latin typeface="Calibri"/>
                <a:cs typeface="Calibri"/>
              </a:rPr>
              <a:t>case-</a:t>
            </a:r>
            <a:r>
              <a:rPr dirty="0" sz="2100" spc="-10">
                <a:solidFill>
                  <a:srgbClr val="02FF00"/>
                </a:solidFill>
                <a:latin typeface="Calibri"/>
                <a:cs typeface="Calibri"/>
              </a:rPr>
              <a:t>sensitive.</a:t>
            </a:r>
            <a:endParaRPr sz="2100">
              <a:latin typeface="Calibri"/>
              <a:cs typeface="Calibri"/>
            </a:endParaRPr>
          </a:p>
          <a:p>
            <a:pPr algn="just" marL="373380" marR="842644" indent="-360680">
              <a:lnSpc>
                <a:spcPct val="115199"/>
              </a:lnSpc>
              <a:spcBef>
                <a:spcPts val="5"/>
              </a:spcBef>
              <a:buAutoNum type="arabicPeriod"/>
              <a:tabLst>
                <a:tab pos="374650" algn="l"/>
              </a:tabLst>
            </a:pPr>
            <a:r>
              <a:rPr dirty="0" sz="2100">
                <a:solidFill>
                  <a:srgbClr val="FFA50A"/>
                </a:solidFill>
                <a:latin typeface="Calibri"/>
                <a:cs typeface="Calibri"/>
              </a:rPr>
              <a:t>There</a:t>
            </a:r>
            <a:r>
              <a:rPr dirty="0" sz="21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21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no</a:t>
            </a:r>
            <a:r>
              <a:rPr dirty="0" sz="21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limit</a:t>
            </a:r>
            <a:r>
              <a:rPr dirty="0" sz="21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length</a:t>
            </a:r>
            <a:r>
              <a:rPr dirty="0" sz="21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1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identifier</a:t>
            </a:r>
            <a:r>
              <a:rPr dirty="0" sz="2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advisable</a:t>
            </a:r>
            <a:r>
              <a:rPr dirty="0" sz="2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100" spc="-25">
                <a:solidFill>
                  <a:srgbClr val="FFFFFF"/>
                </a:solidFill>
                <a:latin typeface="Calibri"/>
                <a:cs typeface="Calibri"/>
              </a:rPr>
              <a:t> an </a:t>
            </a:r>
            <a:r>
              <a:rPr dirty="0" sz="21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optimum</a:t>
            </a:r>
            <a:r>
              <a:rPr dirty="0" sz="2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4</a:t>
            </a:r>
            <a:r>
              <a:rPr dirty="0" sz="21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–</a:t>
            </a:r>
            <a:r>
              <a:rPr dirty="0" sz="21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02FF00"/>
                </a:solidFill>
                <a:latin typeface="Calibri"/>
                <a:cs typeface="Calibri"/>
              </a:rPr>
              <a:t>15</a:t>
            </a:r>
            <a:r>
              <a:rPr dirty="0" sz="21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02FF00"/>
                </a:solidFill>
                <a:latin typeface="Calibri"/>
                <a:cs typeface="Calibri"/>
              </a:rPr>
              <a:t>letters</a:t>
            </a:r>
            <a:r>
              <a:rPr dirty="0" sz="21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2100" spc="-10">
                <a:solidFill>
                  <a:srgbClr val="02FF00"/>
                </a:solidFill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3167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2.3</a:t>
            </a:r>
            <a:r>
              <a:rPr dirty="0" sz="3900" spc="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EE2B28"/>
                </a:solidFill>
                <a:latin typeface="Comic Sans MS"/>
                <a:cs typeface="Comic Sans MS"/>
              </a:rPr>
              <a:t>C</a:t>
            </a:r>
            <a:r>
              <a:rPr dirty="0" sz="3900" spc="40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latin typeface="Comic Sans MS"/>
                <a:cs typeface="Comic Sans MS"/>
              </a:rPr>
              <a:t>Identifier</a:t>
            </a:r>
            <a:r>
              <a:rPr dirty="0" sz="3900" spc="35" b="0">
                <a:latin typeface="Comic Sans MS"/>
                <a:cs typeface="Comic Sans MS"/>
              </a:rPr>
              <a:t> </a:t>
            </a:r>
            <a:r>
              <a:rPr dirty="0" sz="3900" spc="-10" b="0">
                <a:solidFill>
                  <a:srgbClr val="4DDAFF"/>
                </a:solidFill>
                <a:latin typeface="Comic Sans MS"/>
                <a:cs typeface="Comic Sans MS"/>
              </a:rPr>
              <a:t>Rules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4468" y="1118133"/>
            <a:ext cx="2051481" cy="12128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4468" y="2407932"/>
            <a:ext cx="2062441" cy="97487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353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2.4</a:t>
            </a:r>
            <a:r>
              <a:rPr dirty="0" sz="3900" spc="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solidFill>
                  <a:srgbClr val="4DDAFF"/>
                </a:solidFill>
                <a:latin typeface="Comic Sans MS"/>
                <a:cs typeface="Comic Sans MS"/>
              </a:rPr>
              <a:t>Literals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711" y="985469"/>
            <a:ext cx="8890580" cy="298956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8574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2.5</a:t>
            </a:r>
            <a:r>
              <a:rPr dirty="0" sz="3900" spc="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solidFill>
                  <a:srgbClr val="4DDAFF"/>
                </a:solidFill>
                <a:latin typeface="Comic Sans MS"/>
                <a:cs typeface="Comic Sans MS"/>
              </a:rPr>
              <a:t>Constants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153" y="993114"/>
            <a:ext cx="4894173" cy="195766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53285" y="3205988"/>
            <a:ext cx="5899785" cy="156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015" indent="-361315">
              <a:lnSpc>
                <a:spcPts val="226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Fixed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values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do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not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change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execution.</a:t>
            </a:r>
            <a:endParaRPr sz="1800">
              <a:latin typeface="Calibri"/>
              <a:cs typeface="Calibri"/>
            </a:endParaRPr>
          </a:p>
          <a:p>
            <a:pPr marL="374015" marR="1380490" indent="-361950">
              <a:lnSpc>
                <a:spcPts val="2500"/>
              </a:lnSpc>
              <a:spcBef>
                <a:spcPts val="40"/>
              </a:spcBef>
              <a:buClr>
                <a:srgbClr val="FFA50A"/>
              </a:buClr>
              <a:buSzPct val="116666"/>
              <a:buAutoNum type="arabicPeriod"/>
              <a:tabLst>
                <a:tab pos="42672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Constants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defined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#define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const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#define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PI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3.1425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).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25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Enhances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code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readability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eases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modifications.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51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Constants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immutable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9875" y="993101"/>
            <a:ext cx="3373716" cy="195766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054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2.6</a:t>
            </a:r>
            <a:r>
              <a:rPr dirty="0" sz="3900" spc="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Keywords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97314" y="1080223"/>
            <a:ext cx="7633334" cy="3847465"/>
            <a:chOff x="397314" y="1080223"/>
            <a:chExt cx="7633334" cy="384746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314" y="1080223"/>
              <a:ext cx="7633289" cy="384711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2224" y="4622669"/>
              <a:ext cx="2560243" cy="25286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582" y="1080223"/>
              <a:ext cx="6760763" cy="224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3515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2.7</a:t>
            </a:r>
            <a:r>
              <a:rPr dirty="0" sz="3900" spc="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4DDAFF"/>
                </a:solidFill>
                <a:latin typeface="Comic Sans MS"/>
                <a:cs typeface="Comic Sans MS"/>
              </a:rPr>
              <a:t>Escape</a:t>
            </a:r>
            <a:r>
              <a:rPr dirty="0" sz="3900" spc="2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solidFill>
                  <a:srgbClr val="FFA50A"/>
                </a:solidFill>
                <a:latin typeface="Comic Sans MS"/>
                <a:cs typeface="Comic Sans MS"/>
              </a:rPr>
              <a:t>Sequences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82" y="1177607"/>
            <a:ext cx="8272235" cy="324021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12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2.8</a:t>
            </a:r>
            <a:r>
              <a:rPr dirty="0" sz="3900" spc="-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User</a:t>
            </a:r>
            <a:r>
              <a:rPr dirty="0" sz="40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Input</a:t>
            </a:r>
            <a:r>
              <a:rPr dirty="0" sz="40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using</a:t>
            </a:r>
            <a:r>
              <a:rPr dirty="0" sz="4000" spc="-5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scanf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007" y="989114"/>
            <a:ext cx="4929905" cy="200159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08493" y="3129788"/>
            <a:ext cx="4888865" cy="18726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4485" indent="-311785">
              <a:lnSpc>
                <a:spcPts val="2260"/>
              </a:lnSpc>
              <a:buClr>
                <a:srgbClr val="FFA50A"/>
              </a:buClr>
              <a:buSzPct val="116666"/>
              <a:buAutoNum type="arabicPeriod"/>
              <a:tabLst>
                <a:tab pos="324485" algn="l"/>
              </a:tabLst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scanf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is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used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reading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formatted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input.</a:t>
            </a:r>
            <a:endParaRPr sz="1800">
              <a:latin typeface="Calibri"/>
              <a:cs typeface="Calibri"/>
            </a:endParaRPr>
          </a:p>
          <a:p>
            <a:pPr marL="324485" indent="-311785">
              <a:lnSpc>
                <a:spcPts val="2450"/>
              </a:lnSpc>
              <a:buSzPct val="116666"/>
              <a:buAutoNum type="arabicPeriod"/>
              <a:tabLst>
                <a:tab pos="32448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Syntax: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scanf("format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specifier",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&amp;variable);</a:t>
            </a:r>
            <a:endParaRPr sz="1800">
              <a:latin typeface="Calibri"/>
              <a:cs typeface="Calibri"/>
            </a:endParaRPr>
          </a:p>
          <a:p>
            <a:pPr marL="324485" marR="309880" indent="-311785">
              <a:lnSpc>
                <a:spcPts val="2500"/>
              </a:lnSpc>
              <a:spcBef>
                <a:spcPts val="85"/>
              </a:spcBef>
              <a:buSzPct val="116666"/>
              <a:buAutoNum type="arabicPeriod"/>
              <a:tabLst>
                <a:tab pos="32575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format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specifiers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(e.g.,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%d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integers)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to 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	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define</a:t>
            </a:r>
            <a:r>
              <a:rPr dirty="0" sz="1800" spc="-3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input</a:t>
            </a:r>
            <a:r>
              <a:rPr dirty="0" sz="1800" spc="-3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324485" indent="-311785">
              <a:lnSpc>
                <a:spcPts val="2410"/>
              </a:lnSpc>
              <a:buSzPct val="116666"/>
              <a:buAutoNum type="arabicPeriod"/>
              <a:tabLst>
                <a:tab pos="32448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Address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Operator: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Prefix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variables</a:t>
            </a:r>
            <a:r>
              <a:rPr dirty="0" sz="1800" spc="-5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with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&amp;,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except</a:t>
            </a:r>
            <a:endParaRPr sz="1800">
              <a:latin typeface="Calibri"/>
              <a:cs typeface="Calibri"/>
            </a:endParaRPr>
          </a:p>
          <a:p>
            <a:pPr marL="325755">
              <a:lnSpc>
                <a:spcPct val="100000"/>
              </a:lnSpc>
              <a:spcBef>
                <a:spcPts val="275"/>
              </a:spcBef>
            </a:pP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arrays</a:t>
            </a:r>
            <a:r>
              <a:rPr dirty="0" sz="1800" spc="-45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E8F3F2"/>
                </a:solidFill>
                <a:latin typeface="Calibri"/>
                <a:cs typeface="Calibri"/>
              </a:rPr>
              <a:t>and</a:t>
            </a:r>
            <a:r>
              <a:rPr dirty="0" sz="1800" spc="-40">
                <a:solidFill>
                  <a:srgbClr val="E8F3F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E8F3F2"/>
                </a:solidFill>
                <a:latin typeface="Calibri"/>
                <a:cs typeface="Calibri"/>
              </a:rPr>
              <a:t>strings.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8938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2.9</a:t>
            </a:r>
            <a:r>
              <a:rPr dirty="0" sz="3900" spc="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Sum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of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Two</a:t>
            </a:r>
            <a:r>
              <a:rPr dirty="0" sz="4000" spc="-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Numbers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28103"/>
            <a:ext cx="5807456" cy="387850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7600" y="1205485"/>
            <a:ext cx="3863975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100"/>
              </a:spcBef>
              <a:buSzPct val="69230"/>
              <a:buAutoNum type="arabicPeriod"/>
              <a:tabLst>
                <a:tab pos="274955" algn="l"/>
              </a:tabLst>
            </a:pP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Variables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110"/>
              </a:lnSpc>
              <a:buSzPct val="69230"/>
              <a:buAutoNum type="arabicPeriod"/>
              <a:tabLst>
                <a:tab pos="27495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Data</a:t>
            </a:r>
            <a:r>
              <a:rPr dirty="0" sz="26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Types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274955" algn="l"/>
              </a:tabLst>
            </a:pPr>
            <a:r>
              <a:rPr dirty="0" sz="2600">
                <a:solidFill>
                  <a:srgbClr val="02FF00"/>
                </a:solidFill>
                <a:latin typeface="Comic Sans MS"/>
                <a:cs typeface="Comic Sans MS"/>
              </a:rPr>
              <a:t>Naming</a:t>
            </a:r>
            <a:r>
              <a:rPr dirty="0" sz="26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Conventions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095"/>
              </a:lnSpc>
              <a:buClr>
                <a:srgbClr val="FFA50A"/>
              </a:buClr>
              <a:buSzPct val="69230"/>
              <a:buAutoNum type="arabicPeriod"/>
              <a:tabLst>
                <a:tab pos="274955" algn="l"/>
              </a:tabLst>
            </a:pP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Literals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110"/>
              </a:lnSpc>
              <a:buClr>
                <a:srgbClr val="FFA50A"/>
              </a:buClr>
              <a:buSzPct val="69230"/>
              <a:buAutoNum type="arabicPeriod"/>
              <a:tabLst>
                <a:tab pos="274955" algn="l"/>
              </a:tabLst>
            </a:pP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Constants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115"/>
              </a:lnSpc>
              <a:spcBef>
                <a:spcPts val="70"/>
              </a:spcBef>
              <a:buClr>
                <a:srgbClr val="FFA50A"/>
              </a:buClr>
              <a:buSzPct val="69230"/>
              <a:buAutoNum type="arabicPeriod"/>
              <a:tabLst>
                <a:tab pos="274955" algn="l"/>
              </a:tabLst>
            </a:pPr>
            <a:r>
              <a:rPr dirty="0" sz="2600" spc="-10">
                <a:solidFill>
                  <a:srgbClr val="4DDAFF"/>
                </a:solidFill>
                <a:latin typeface="Comic Sans MS"/>
                <a:cs typeface="Comic Sans MS"/>
              </a:rPr>
              <a:t>Keywords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274955" algn="l"/>
              </a:tabLst>
            </a:pPr>
            <a:r>
              <a:rPr dirty="0" sz="2800">
                <a:solidFill>
                  <a:srgbClr val="4DDAFF"/>
                </a:solidFill>
                <a:latin typeface="Comic Sans MS"/>
                <a:cs typeface="Comic Sans MS"/>
              </a:rPr>
              <a:t>Escape</a:t>
            </a:r>
            <a:r>
              <a:rPr dirty="0" sz="2800" spc="-8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FFA50A"/>
                </a:solidFill>
                <a:latin typeface="Comic Sans MS"/>
                <a:cs typeface="Comic Sans MS"/>
              </a:rPr>
              <a:t>Sequences</a:t>
            </a:r>
            <a:endParaRPr sz="2800">
              <a:latin typeface="Comic Sans MS"/>
              <a:cs typeface="Comic Sans MS"/>
            </a:endParaRPr>
          </a:p>
          <a:p>
            <a:pPr marL="274955" indent="-262255">
              <a:lnSpc>
                <a:spcPts val="3090"/>
              </a:lnSpc>
              <a:buSzPct val="69230"/>
              <a:buAutoNum type="arabicPeriod"/>
              <a:tabLst>
                <a:tab pos="27495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User</a:t>
            </a:r>
            <a:r>
              <a:rPr dirty="0" sz="26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Input</a:t>
            </a:r>
            <a:r>
              <a:rPr dirty="0" sz="26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E8F3F2"/>
                </a:solidFill>
                <a:latin typeface="Comic Sans MS"/>
                <a:cs typeface="Comic Sans MS"/>
              </a:rPr>
              <a:t>using</a:t>
            </a:r>
            <a:r>
              <a:rPr dirty="0" sz="2600" spc="-3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02FF00"/>
                </a:solidFill>
                <a:latin typeface="Comic Sans MS"/>
                <a:cs typeface="Comic Sans MS"/>
              </a:rPr>
              <a:t>Scanf</a:t>
            </a:r>
            <a:endParaRPr sz="26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70"/>
              </a:spcBef>
              <a:buSzPct val="69230"/>
              <a:buAutoNum type="arabicPeriod"/>
              <a:tabLst>
                <a:tab pos="274955" algn="l"/>
              </a:tabLst>
            </a:pP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Sum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of</a:t>
            </a:r>
            <a:r>
              <a:rPr dirty="0" sz="26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>
                <a:solidFill>
                  <a:srgbClr val="FFA50A"/>
                </a:solidFill>
                <a:latin typeface="Comic Sans MS"/>
                <a:cs typeface="Comic Sans MS"/>
              </a:rPr>
              <a:t>Two</a:t>
            </a:r>
            <a:r>
              <a:rPr dirty="0" sz="26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600" spc="-10">
                <a:solidFill>
                  <a:srgbClr val="FFA50A"/>
                </a:solidFill>
                <a:latin typeface="Comic Sans MS"/>
                <a:cs typeface="Comic Sans MS"/>
              </a:rPr>
              <a:t>Numbers</a:t>
            </a:r>
            <a:endParaRPr sz="2600">
              <a:latin typeface="Comic Sans MS"/>
              <a:cs typeface="Comic Sans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5625" y="759458"/>
            <a:ext cx="8737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0" b="0">
                <a:solidFill>
                  <a:srgbClr val="4DDAFF"/>
                </a:solidFill>
                <a:latin typeface="Calibri"/>
                <a:cs typeface="Calibri"/>
              </a:rPr>
              <a:t>Tasks</a:t>
            </a:r>
            <a:r>
              <a:rPr dirty="0" sz="2800" spc="-40" b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65625" y="1190244"/>
            <a:ext cx="59893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1.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Show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just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statements: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131" y="1600987"/>
            <a:ext cx="3544082" cy="134492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68799" y="3049524"/>
            <a:ext cx="492506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5080" indent="-17653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2.Show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patterns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print statement: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131" y="3736060"/>
            <a:ext cx="3565169" cy="135294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5357" y="1122171"/>
            <a:ext cx="5836285" cy="3926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81305" marR="256540" indent="-268605">
              <a:lnSpc>
                <a:spcPts val="1900"/>
              </a:lnSpc>
              <a:spcBef>
                <a:spcPts val="180"/>
              </a:spcBef>
              <a:buAutoNum type="arabicPeriod" startAt="3"/>
              <a:tabLst>
                <a:tab pos="28130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person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respond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”Welcome</a:t>
            </a:r>
            <a:r>
              <a:rPr dirty="0" sz="16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NAME</a:t>
            </a:r>
            <a:r>
              <a:rPr dirty="0" sz="16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KG</a:t>
            </a:r>
            <a:r>
              <a:rPr dirty="0" sz="16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Coding”</a:t>
            </a:r>
            <a:endParaRPr sz="1600">
              <a:latin typeface="Calibri"/>
              <a:cs typeface="Calibri"/>
            </a:endParaRPr>
          </a:p>
          <a:p>
            <a:pPr marL="280670" indent="-267970">
              <a:lnSpc>
                <a:spcPts val="1830"/>
              </a:lnSpc>
              <a:buAutoNum type="arabicPeriod" startAt="3"/>
              <a:tabLst>
                <a:tab pos="28067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two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endParaRPr sz="1600">
              <a:latin typeface="Calibri"/>
              <a:cs typeface="Calibri"/>
            </a:endParaRPr>
          </a:p>
          <a:p>
            <a:pPr marL="281305">
              <a:lnSpc>
                <a:spcPts val="191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values,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600">
              <a:latin typeface="Calibri"/>
              <a:cs typeface="Calibri"/>
            </a:endParaRPr>
          </a:p>
          <a:p>
            <a:pPr marL="281305" marR="278765" indent="-268605">
              <a:lnSpc>
                <a:spcPts val="1900"/>
              </a:lnSpc>
              <a:spcBef>
                <a:spcPts val="70"/>
              </a:spcBef>
              <a:buAutoNum type="arabicPeriod" startAt="5"/>
              <a:tabLst>
                <a:tab pos="28130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declares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fundamental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int,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float,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double,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char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prints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sizeof()</a:t>
            </a:r>
            <a:r>
              <a:rPr dirty="0" sz="16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operator.</a:t>
            </a:r>
            <a:endParaRPr sz="1600">
              <a:latin typeface="Calibri"/>
              <a:cs typeface="Calibri"/>
            </a:endParaRPr>
          </a:p>
          <a:p>
            <a:pPr marL="280670" indent="-267970">
              <a:lnSpc>
                <a:spcPts val="1830"/>
              </a:lnSpc>
              <a:buAutoNum type="arabicPeriod" startAt="5"/>
              <a:tabLst>
                <a:tab pos="28067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Define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variables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storing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user's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name,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name,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600">
              <a:latin typeface="Calibri"/>
              <a:cs typeface="Calibri"/>
            </a:endParaRPr>
          </a:p>
          <a:p>
            <a:pPr marL="281305">
              <a:lnSpc>
                <a:spcPts val="191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appropriate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naming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conventions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them.</a:t>
            </a:r>
            <a:endParaRPr sz="1600">
              <a:latin typeface="Calibri"/>
              <a:cs typeface="Calibri"/>
            </a:endParaRPr>
          </a:p>
          <a:p>
            <a:pPr marL="281305" marR="99695" indent="-268605">
              <a:lnSpc>
                <a:spcPts val="1900"/>
              </a:lnSpc>
              <a:spcBef>
                <a:spcPts val="65"/>
              </a:spcBef>
              <a:buAutoNum type="arabicPeriod" startAt="7"/>
              <a:tabLst>
                <a:tab pos="28130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area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square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inputting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side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endParaRPr sz="1600">
              <a:latin typeface="Calibri"/>
              <a:cs typeface="Calibri"/>
            </a:endParaRPr>
          </a:p>
          <a:p>
            <a:pPr marL="280670" indent="-267970">
              <a:lnSpc>
                <a:spcPts val="1820"/>
              </a:lnSpc>
              <a:buAutoNum type="arabicPeriod" startAt="7"/>
              <a:tabLst>
                <a:tab pos="28067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constant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mathematical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600">
              <a:latin typeface="Calibri"/>
              <a:cs typeface="Calibri"/>
            </a:endParaRPr>
          </a:p>
          <a:p>
            <a:pPr marL="281305">
              <a:lnSpc>
                <a:spcPts val="1910"/>
              </a:lnSpc>
            </a:pP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pi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(3.14159)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print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circumference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281305">
              <a:lnSpc>
                <a:spcPts val="191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circle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radius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user.</a:t>
            </a:r>
            <a:endParaRPr sz="1600">
              <a:latin typeface="Calibri"/>
              <a:cs typeface="Calibri"/>
            </a:endParaRPr>
          </a:p>
          <a:p>
            <a:pPr marL="280670" indent="-267970">
              <a:lnSpc>
                <a:spcPts val="1895"/>
              </a:lnSpc>
              <a:buAutoNum type="arabicPeriod" startAt="9"/>
              <a:tabLst>
                <a:tab pos="28067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area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circle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inputting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radius.</a:t>
            </a:r>
            <a:endParaRPr sz="1600">
              <a:latin typeface="Calibri"/>
              <a:cs typeface="Calibri"/>
            </a:endParaRPr>
          </a:p>
          <a:p>
            <a:pPr marL="280670" indent="-269875">
              <a:lnSpc>
                <a:spcPts val="1910"/>
              </a:lnSpc>
              <a:buAutoNum type="arabicPeriod" startAt="9"/>
              <a:tabLst>
                <a:tab pos="28067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swap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two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numbers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25014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latin typeface="Comic Sans MS"/>
                <a:cs typeface="Comic Sans MS"/>
              </a:rPr>
              <a:t>Installation</a:t>
            </a:r>
            <a:r>
              <a:rPr dirty="0" sz="3900" spc="55" b="0"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&amp;</a:t>
            </a:r>
            <a:r>
              <a:rPr dirty="0" sz="3900" spc="6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spc="-10" b="0">
                <a:solidFill>
                  <a:srgbClr val="FFA50A"/>
                </a:solidFill>
                <a:latin typeface="Comic Sans MS"/>
                <a:cs typeface="Comic Sans MS"/>
              </a:rPr>
              <a:t>Setup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790413" cy="88921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331887"/>
            <a:ext cx="7923024" cy="226372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217" rIns="0" bIns="0" rtlCol="0" vert="horz">
            <a:spAutoFit/>
          </a:bodyPr>
          <a:lstStyle/>
          <a:p>
            <a:pPr marL="650875">
              <a:lnSpc>
                <a:spcPct val="100000"/>
              </a:lnSpc>
              <a:spcBef>
                <a:spcPts val="100"/>
              </a:spcBef>
            </a:pPr>
            <a:r>
              <a:rPr dirty="0" b="0">
                <a:solidFill>
                  <a:srgbClr val="FFA50A"/>
                </a:solidFill>
                <a:latin typeface="Comic Sans MS"/>
                <a:cs typeface="Comic Sans MS"/>
              </a:rPr>
              <a:t>3.</a:t>
            </a:r>
            <a:r>
              <a:rPr dirty="0" spc="-9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b="0">
                <a:solidFill>
                  <a:srgbClr val="FFA50A"/>
                </a:solidFill>
                <a:latin typeface="Comic Sans MS"/>
                <a:cs typeface="Comic Sans MS"/>
              </a:rPr>
              <a:t>Instructions,</a:t>
            </a:r>
            <a:r>
              <a:rPr dirty="0" spc="-10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b="0">
                <a:latin typeface="Comic Sans MS"/>
                <a:cs typeface="Comic Sans MS"/>
              </a:rPr>
              <a:t>Expressions</a:t>
            </a:r>
            <a:r>
              <a:rPr dirty="0" spc="-80" b="0">
                <a:latin typeface="Comic Sans MS"/>
                <a:cs typeface="Comic Sans MS"/>
              </a:rPr>
              <a:t> </a:t>
            </a:r>
            <a:r>
              <a:rPr dirty="0" b="0">
                <a:solidFill>
                  <a:srgbClr val="4DDAFF"/>
                </a:solidFill>
                <a:latin typeface="Comic Sans MS"/>
                <a:cs typeface="Comic Sans MS"/>
              </a:rPr>
              <a:t>&amp;</a:t>
            </a:r>
            <a:r>
              <a:rPr dirty="0" spc="-9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pc="-10" b="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11175" y="923035"/>
            <a:ext cx="456311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C</a:t>
            </a:r>
            <a:r>
              <a:rPr dirty="0" sz="2400" spc="-2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Instructions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45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Type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r>
              <a:rPr dirty="0" sz="2400" spc="-7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Instruction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45"/>
              </a:lnSpc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Arithmetic</a:t>
            </a:r>
            <a:r>
              <a:rPr dirty="0" sz="2400" spc="-6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Arithmetic</a:t>
            </a:r>
            <a:r>
              <a:rPr dirty="0" sz="24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Instruction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Integer</a:t>
            </a:r>
            <a:r>
              <a:rPr dirty="0" sz="24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2400" spc="-4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Float</a:t>
            </a:r>
            <a:r>
              <a:rPr dirty="0" sz="24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Conversions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Type</a:t>
            </a:r>
            <a:r>
              <a:rPr dirty="0" sz="24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Conversions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45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Hierarchy</a:t>
            </a:r>
            <a:r>
              <a:rPr dirty="0" sz="24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400" spc="-5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EE2B28"/>
                </a:solidFill>
                <a:latin typeface="Comic Sans MS"/>
                <a:cs typeface="Comic Sans MS"/>
              </a:rPr>
              <a:t>Operations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45"/>
              </a:lnSpc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Associativity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2400" spc="-7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Operations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Shorthand</a:t>
            </a:r>
            <a:r>
              <a:rPr dirty="0" sz="2400" spc="-8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311785" indent="-303530">
              <a:lnSpc>
                <a:spcPct val="100000"/>
              </a:lnSpc>
              <a:buClr>
                <a:srgbClr val="FFA50A"/>
              </a:buClr>
              <a:buSzPct val="72916"/>
              <a:buAutoNum type="arabicPeriod"/>
              <a:tabLst>
                <a:tab pos="31178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Unary</a:t>
            </a:r>
            <a:r>
              <a:rPr dirty="0" sz="2400" spc="-6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274955" indent="-26797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Control</a:t>
            </a:r>
            <a:r>
              <a:rPr dirty="0" sz="2400" spc="-7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Instructions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305" y="956919"/>
            <a:ext cx="3649002" cy="283528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2857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3.1</a:t>
            </a:r>
            <a:r>
              <a:rPr dirty="0" sz="3900" spc="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C</a:t>
            </a:r>
            <a:r>
              <a:rPr dirty="0" sz="4000" spc="5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Instructions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18" y="1139774"/>
            <a:ext cx="4582161" cy="16032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49222" y="3089148"/>
            <a:ext cx="557085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marR="5080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130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Type</a:t>
            </a:r>
            <a:r>
              <a:rPr dirty="0" sz="2000" spc="-9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Declaration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Instruction: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type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of 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used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program.</a:t>
            </a:r>
            <a:endParaRPr sz="2000">
              <a:latin typeface="Calibri"/>
              <a:cs typeface="Calibri"/>
            </a:endParaRPr>
          </a:p>
          <a:p>
            <a:pPr marL="280035" marR="61595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Arithmetic</a:t>
            </a:r>
            <a:r>
              <a:rPr dirty="0" sz="2000" spc="-114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Instruction:</a:t>
            </a:r>
            <a:r>
              <a:rPr dirty="0" sz="2000" spc="-1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arithmetic 	operations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constants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variables.</a:t>
            </a:r>
            <a:endParaRPr sz="2000">
              <a:latin typeface="Calibri"/>
              <a:cs typeface="Calibri"/>
            </a:endParaRPr>
          </a:p>
          <a:p>
            <a:pPr marL="280035" marR="36766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dirty="0" sz="2000" spc="-1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Instruction:</a:t>
            </a:r>
            <a:r>
              <a:rPr dirty="0" sz="20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control</a:t>
            </a:r>
            <a:r>
              <a:rPr dirty="0" sz="20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20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sequence</a:t>
            </a:r>
            <a:r>
              <a:rPr dirty="0" sz="20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of 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execution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program.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112" y="54355"/>
            <a:ext cx="54133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1690" algn="l"/>
              </a:tabLst>
            </a:pPr>
            <a:r>
              <a:rPr dirty="0" sz="3600" spc="-25" b="0">
                <a:latin typeface="Comic Sans MS"/>
                <a:cs typeface="Comic Sans MS"/>
              </a:rPr>
              <a:t>3.2</a:t>
            </a:r>
            <a:r>
              <a:rPr dirty="0" sz="3600" b="0">
                <a:latin typeface="Comic Sans MS"/>
                <a:cs typeface="Comic Sans MS"/>
              </a:rPr>
              <a:t>	Assignment</a:t>
            </a:r>
            <a:r>
              <a:rPr dirty="0" sz="3600" spc="-165" b="0"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4DDAFF"/>
                </a:solidFill>
                <a:latin typeface="Comic Sans MS"/>
                <a:cs typeface="Comic Sans MS"/>
              </a:rPr>
              <a:t>Operator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1197" y="3421380"/>
            <a:ext cx="66694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Assigns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right-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hand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operand's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left-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hand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operand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.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Example: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int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=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4DDAFF"/>
                </a:solidFill>
                <a:latin typeface="Calibri"/>
                <a:cs typeface="Calibri"/>
              </a:rPr>
              <a:t>5;.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70482" y="104965"/>
            <a:ext cx="5543550" cy="3499485"/>
            <a:chOff x="170482" y="104965"/>
            <a:chExt cx="5543550" cy="34994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02" y="428904"/>
              <a:ext cx="5003728" cy="3175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2" y="104965"/>
              <a:ext cx="643178" cy="723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4676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3.2</a:t>
            </a:r>
            <a:r>
              <a:rPr dirty="0" sz="3900" spc="-3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Type</a:t>
            </a:r>
            <a:r>
              <a:rPr dirty="0" sz="4000" spc="-65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r>
              <a:rPr dirty="0" sz="40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Instruction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7942" y="2985516"/>
            <a:ext cx="728599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003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Define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variable</a:t>
            </a:r>
            <a:r>
              <a:rPr dirty="0" sz="20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function</a:t>
            </a:r>
            <a:r>
              <a:rPr dirty="0" sz="20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types,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guiding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allocation.</a:t>
            </a:r>
            <a:endParaRPr sz="20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AutoNum type="arabicPeriod"/>
              <a:tabLst>
                <a:tab pos="28003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Syntax: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data_type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variable_name;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age;.</a:t>
            </a:r>
            <a:endParaRPr sz="20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AutoNum type="arabicPeriod"/>
              <a:tabLst>
                <a:tab pos="28003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Common</a:t>
            </a:r>
            <a:r>
              <a:rPr dirty="0" sz="20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Types:</a:t>
            </a:r>
            <a:r>
              <a:rPr dirty="0" sz="20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int,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float,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30">
                <a:solidFill>
                  <a:srgbClr val="4DDAFF"/>
                </a:solidFill>
                <a:latin typeface="Calibri"/>
                <a:cs typeface="Calibri"/>
              </a:rPr>
              <a:t>char,</a:t>
            </a:r>
            <a:r>
              <a:rPr dirty="0" sz="20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double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AutoNum type="arabicPeriod"/>
              <a:tabLst>
                <a:tab pos="28003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Allows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immediate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assignment,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20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count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2FF00"/>
                </a:solidFill>
                <a:latin typeface="Calibri"/>
                <a:cs typeface="Calibri"/>
              </a:rPr>
              <a:t>10;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80035" marR="198755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Scope:</a:t>
            </a:r>
            <a:r>
              <a:rPr dirty="0" sz="20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Dictates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variable</a:t>
            </a:r>
            <a:r>
              <a:rPr dirty="0" sz="2000" spc="-6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visibility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local</a:t>
            </a:r>
            <a:r>
              <a:rPr dirty="0" sz="20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scope</a:t>
            </a:r>
            <a:r>
              <a:rPr dirty="0" sz="20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functions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global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scope</a:t>
            </a:r>
            <a:r>
              <a:rPr dirty="0" sz="20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outside.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70851"/>
            <a:ext cx="3295296" cy="177647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0569" y="1070851"/>
            <a:ext cx="5190655" cy="177647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41" rIns="0" bIns="0" rtlCol="0" vert="horz">
            <a:spAutoFit/>
          </a:bodyPr>
          <a:lstStyle/>
          <a:p>
            <a:pPr marL="162369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latin typeface="Comic Sans MS"/>
                <a:cs typeface="Comic Sans MS"/>
              </a:rPr>
              <a:t>3.3</a:t>
            </a:r>
            <a:r>
              <a:rPr dirty="0" sz="3600" spc="-95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Arithmetic</a:t>
            </a:r>
            <a:r>
              <a:rPr dirty="0" sz="3600" spc="-10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778" y="1199629"/>
            <a:ext cx="7114211" cy="245797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6177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3.4</a:t>
            </a:r>
            <a:r>
              <a:rPr dirty="0" sz="3900" spc="-5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Arithmetic</a:t>
            </a:r>
            <a:r>
              <a:rPr dirty="0" sz="4000" spc="-7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Instruction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739" y="980947"/>
            <a:ext cx="80759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>
                <a:solidFill>
                  <a:srgbClr val="FFA50A"/>
                </a:solidFill>
                <a:latin typeface="Calibri"/>
                <a:cs typeface="Calibri"/>
              </a:rPr>
              <a:t>Variable</a:t>
            </a:r>
            <a:r>
              <a:rPr dirty="0" sz="24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left</a:t>
            </a:r>
            <a:r>
              <a:rPr dirty="0" sz="24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24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=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right</a:t>
            </a:r>
            <a:r>
              <a:rPr dirty="0" sz="24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side</a:t>
            </a:r>
            <a:r>
              <a:rPr dirty="0" sz="24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combination</a:t>
            </a:r>
            <a:r>
              <a:rPr dirty="0" sz="24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A50A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4DDAFF"/>
                </a:solidFill>
                <a:latin typeface="Calibri"/>
                <a:cs typeface="Calibri"/>
              </a:rPr>
              <a:t>variables,</a:t>
            </a:r>
            <a:r>
              <a:rPr dirty="0" sz="24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DDAFF"/>
                </a:solidFill>
                <a:latin typeface="Calibri"/>
                <a:cs typeface="Calibri"/>
              </a:rPr>
              <a:t>arithmetic</a:t>
            </a:r>
            <a:r>
              <a:rPr dirty="0" sz="2400" spc="-7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DDAFF"/>
                </a:solidFill>
                <a:latin typeface="Calibri"/>
                <a:cs typeface="Calibri"/>
              </a:rPr>
              <a:t>operators</a:t>
            </a:r>
            <a:r>
              <a:rPr dirty="0" sz="2400" spc="-7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DDAFF"/>
                </a:solidFill>
                <a:latin typeface="Calibri"/>
                <a:cs typeface="Calibri"/>
              </a:rPr>
              <a:t>&amp;</a:t>
            </a:r>
            <a:r>
              <a:rPr dirty="0" sz="24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alibri"/>
                <a:cs typeface="Calibri"/>
              </a:rPr>
              <a:t>constants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042" y="1947649"/>
            <a:ext cx="3672265" cy="110851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4782" y="3130803"/>
            <a:ext cx="2261870" cy="1735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FFA50A"/>
                </a:solidFill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  <a:p>
            <a:pPr marL="283210" indent="-2730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96428"/>
              <a:buAutoNum type="arabicPeriod"/>
              <a:tabLst>
                <a:tab pos="283210" algn="l"/>
              </a:tabLst>
            </a:pPr>
            <a:r>
              <a:rPr dirty="0" sz="280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dirty="0" sz="2800" spc="-1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02FF00"/>
                </a:solidFill>
                <a:latin typeface="Calibri"/>
                <a:cs typeface="Calibri"/>
              </a:rPr>
              <a:t>Mode</a:t>
            </a:r>
            <a:endParaRPr sz="2800">
              <a:latin typeface="Calibri"/>
              <a:cs typeface="Calibri"/>
            </a:endParaRPr>
          </a:p>
          <a:p>
            <a:pPr marL="283210" indent="-273050">
              <a:lnSpc>
                <a:spcPts val="3325"/>
              </a:lnSpc>
              <a:buClr>
                <a:srgbClr val="FFA50A"/>
              </a:buClr>
              <a:buSzPct val="96428"/>
              <a:buAutoNum type="arabicPeriod"/>
              <a:tabLst>
                <a:tab pos="283210" algn="l"/>
              </a:tabLst>
            </a:pPr>
            <a:r>
              <a:rPr dirty="0" sz="2800">
                <a:solidFill>
                  <a:srgbClr val="02FF00"/>
                </a:solidFill>
                <a:latin typeface="Calibri"/>
                <a:cs typeface="Calibri"/>
              </a:rPr>
              <a:t>Real</a:t>
            </a:r>
            <a:r>
              <a:rPr dirty="0" sz="28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02FF00"/>
                </a:solidFill>
                <a:latin typeface="Calibri"/>
                <a:cs typeface="Calibri"/>
              </a:rPr>
              <a:t>Mode</a:t>
            </a:r>
            <a:endParaRPr sz="2800">
              <a:latin typeface="Calibri"/>
              <a:cs typeface="Calibri"/>
            </a:endParaRPr>
          </a:p>
          <a:p>
            <a:pPr marL="283210" indent="-2730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96428"/>
              <a:buAutoNum type="arabicPeriod"/>
              <a:tabLst>
                <a:tab pos="283210" algn="l"/>
              </a:tabLst>
            </a:pPr>
            <a:r>
              <a:rPr dirty="0" sz="2800">
                <a:solidFill>
                  <a:srgbClr val="02FF00"/>
                </a:solidFill>
                <a:latin typeface="Calibri"/>
                <a:cs typeface="Calibri"/>
              </a:rPr>
              <a:t>Mixed</a:t>
            </a:r>
            <a:r>
              <a:rPr dirty="0" sz="2800" spc="-1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02FF00"/>
                </a:solidFill>
                <a:latin typeface="Calibri"/>
                <a:cs typeface="Calibri"/>
              </a:rPr>
              <a:t>Mode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3373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3.5</a:t>
            </a:r>
            <a:r>
              <a:rPr dirty="0" sz="3900" spc="-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Integer</a:t>
            </a:r>
            <a:r>
              <a:rPr dirty="0" sz="4000" spc="-40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4000" spc="-40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Float</a:t>
            </a:r>
            <a:r>
              <a:rPr dirty="0" sz="4000" spc="-4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Conversions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3934" y="3177540"/>
            <a:ext cx="7626984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035" marR="161925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13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Arithmetic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operation</a:t>
            </a:r>
            <a:r>
              <a:rPr dirty="0" sz="20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an</a:t>
            </a:r>
            <a:r>
              <a:rPr dirty="0" sz="20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dirty="0" sz="20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dirty="0" sz="20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yields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AutoNum type="arabicPeriod"/>
              <a:tabLst>
                <a:tab pos="28003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Arithmetic</a:t>
            </a:r>
            <a:r>
              <a:rPr dirty="0" sz="20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operation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real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real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yields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real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80035" marR="5080" indent="-267335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Arithmetic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operation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real</a:t>
            </a:r>
            <a:r>
              <a:rPr dirty="0" sz="20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yields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2FF00"/>
                </a:solidFill>
                <a:latin typeface="Calibri"/>
                <a:cs typeface="Calibri"/>
              </a:rPr>
              <a:t>real </a:t>
            </a:r>
            <a:r>
              <a:rPr dirty="0" sz="2000" spc="-2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result.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Integer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is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first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promoted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real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then</a:t>
            </a:r>
            <a:r>
              <a:rPr dirty="0" sz="20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20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operation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4DDAFF"/>
                </a:solidFill>
                <a:latin typeface="Calibri"/>
                <a:cs typeface="Calibri"/>
              </a:rPr>
              <a:t>is </a:t>
            </a:r>
            <a:r>
              <a:rPr dirty="0" sz="2000" spc="-25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performed.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291" y="933500"/>
            <a:ext cx="6184287" cy="209403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5328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3.6</a:t>
            </a:r>
            <a:r>
              <a:rPr dirty="0" sz="3900" spc="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Type</a:t>
            </a:r>
            <a:r>
              <a:rPr dirty="0" sz="4000" spc="-2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Conversions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644" y="984707"/>
            <a:ext cx="3064357" cy="171860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3753" y="662025"/>
            <a:ext cx="1779892" cy="437651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3273" y="2751835"/>
            <a:ext cx="6009005" cy="221742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81305" marR="5080" indent="-268605">
              <a:lnSpc>
                <a:spcPts val="2090"/>
              </a:lnSpc>
              <a:spcBef>
                <a:spcPts val="225"/>
              </a:spcBef>
              <a:buAutoNum type="arabicPeriod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Implicit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Conversion: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automatically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changes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int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float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operations).</a:t>
            </a:r>
            <a:endParaRPr sz="1800">
              <a:latin typeface="Calibri"/>
              <a:cs typeface="Calibri"/>
            </a:endParaRPr>
          </a:p>
          <a:p>
            <a:pPr marL="281305" marR="739775" indent="-268605">
              <a:lnSpc>
                <a:spcPts val="2180"/>
              </a:lnSpc>
              <a:spcBef>
                <a:spcPts val="45"/>
              </a:spcBef>
              <a:buAutoNum type="arabicPeriod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Promotion: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(like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char)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automatically promoted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expressions.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ts val="2039"/>
              </a:lnSpc>
              <a:buAutoNum type="arabicPeriod"/>
              <a:tabLst>
                <a:tab pos="2819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Assignment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Conversion: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assigning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values,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  <a:p>
            <a:pPr marL="281305">
              <a:lnSpc>
                <a:spcPts val="2125"/>
              </a:lnSpc>
              <a:spcBef>
                <a:spcPts val="50"/>
              </a:spcBef>
            </a:pP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converted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match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variable's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type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ts val="2125"/>
              </a:lnSpc>
              <a:buAutoNum type="arabicPeriod" startAt="4"/>
              <a:tabLst>
                <a:tab pos="2819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Casting: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(type_name)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explicitly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convert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281305">
              <a:lnSpc>
                <a:spcPct val="100000"/>
              </a:lnSpc>
              <a:spcBef>
                <a:spcPts val="45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(float)var).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5328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3.6</a:t>
            </a:r>
            <a:r>
              <a:rPr dirty="0" sz="3900" spc="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Type</a:t>
            </a:r>
            <a:r>
              <a:rPr dirty="0" sz="4000" spc="-2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Conversions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606" y="908240"/>
            <a:ext cx="6990359" cy="4138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923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Installing</a:t>
            </a:r>
            <a:r>
              <a:rPr dirty="0" sz="3900" spc="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dirty="0" sz="3900" spc="3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900" spc="-20" b="0">
                <a:solidFill>
                  <a:srgbClr val="FFFFFF"/>
                </a:solidFill>
                <a:latin typeface="Comic Sans MS"/>
                <a:cs typeface="Comic Sans MS"/>
              </a:rPr>
              <a:t>Code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87307" y="895603"/>
            <a:ext cx="32734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6664" y="0"/>
            <a:ext cx="804672" cy="68884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385982"/>
            <a:ext cx="7002386" cy="365495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5328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3.6</a:t>
            </a:r>
            <a:r>
              <a:rPr dirty="0" sz="3900" spc="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Type</a:t>
            </a:r>
            <a:r>
              <a:rPr dirty="0" sz="4000" spc="-2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Conversions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79" y="958405"/>
            <a:ext cx="3944543" cy="289478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79" y="4015291"/>
            <a:ext cx="3944543" cy="88829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0936" y="958405"/>
            <a:ext cx="4245622" cy="408013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3525" y="54355"/>
            <a:ext cx="60782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1690" algn="l"/>
              </a:tabLst>
            </a:pPr>
            <a:r>
              <a:rPr dirty="0" sz="3600" spc="-25" b="0">
                <a:latin typeface="Comic Sans MS"/>
                <a:cs typeface="Comic Sans MS"/>
              </a:rPr>
              <a:t>3.7</a:t>
            </a:r>
            <a:r>
              <a:rPr dirty="0" sz="3600" b="0">
                <a:latin typeface="Comic Sans MS"/>
                <a:cs typeface="Comic Sans MS"/>
              </a:rPr>
              <a:t>	Hierarchy</a:t>
            </a:r>
            <a:r>
              <a:rPr dirty="0" sz="3600" spc="-55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3600" spc="-6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EE2B28"/>
                </a:solidFill>
                <a:latin typeface="Comic Sans MS"/>
                <a:cs typeface="Comic Sans MS"/>
              </a:rPr>
              <a:t>Operations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1638" y="977341"/>
            <a:ext cx="3889438" cy="152018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34" y="999261"/>
            <a:ext cx="4837506" cy="149826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93" y="2606852"/>
            <a:ext cx="5354472" cy="243457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3525" y="54355"/>
            <a:ext cx="60782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1690" algn="l"/>
              </a:tabLst>
            </a:pPr>
            <a:r>
              <a:rPr dirty="0" sz="3600" spc="-25" b="0">
                <a:latin typeface="Comic Sans MS"/>
                <a:cs typeface="Comic Sans MS"/>
              </a:rPr>
              <a:t>3.7</a:t>
            </a:r>
            <a:r>
              <a:rPr dirty="0" sz="3600" b="0">
                <a:latin typeface="Comic Sans MS"/>
                <a:cs typeface="Comic Sans MS"/>
              </a:rPr>
              <a:t>	Hierarchy</a:t>
            </a:r>
            <a:r>
              <a:rPr dirty="0" sz="3600" spc="-55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3600" spc="-6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EE2B28"/>
                </a:solidFill>
                <a:latin typeface="Comic Sans MS"/>
                <a:cs typeface="Comic Sans MS"/>
              </a:rPr>
              <a:t>Operations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0" y="972400"/>
            <a:ext cx="7047868" cy="393699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993" y="54355"/>
            <a:ext cx="6705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1690" algn="l"/>
              </a:tabLst>
            </a:pPr>
            <a:r>
              <a:rPr dirty="0" sz="3600" spc="-25" b="0">
                <a:latin typeface="Comic Sans MS"/>
                <a:cs typeface="Comic Sans MS"/>
              </a:rPr>
              <a:t>3.8</a:t>
            </a:r>
            <a:r>
              <a:rPr dirty="0" sz="3600" b="0">
                <a:latin typeface="Comic Sans MS"/>
                <a:cs typeface="Comic Sans MS"/>
              </a:rPr>
              <a:t>	Associativity</a:t>
            </a:r>
            <a:r>
              <a:rPr dirty="0" sz="3600" spc="-90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3600" spc="-8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FFA50A"/>
                </a:solidFill>
                <a:latin typeface="Comic Sans MS"/>
                <a:cs typeface="Comic Sans MS"/>
              </a:rPr>
              <a:t>Operations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6095" y="3673347"/>
            <a:ext cx="5204460" cy="124777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413384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Operator Precedence:</a:t>
            </a:r>
            <a:r>
              <a:rPr dirty="0" sz="16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Determines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evaluation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of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operators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expression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priority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levels.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900"/>
              </a:lnSpc>
              <a:spcBef>
                <a:spcPts val="5"/>
              </a:spcBef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Associativity: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operation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for</a:t>
            </a:r>
            <a:r>
              <a:rPr dirty="0" sz="16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operators</a:t>
            </a:r>
            <a:r>
              <a:rPr dirty="0" sz="16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with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same</a:t>
            </a:r>
            <a:r>
              <a:rPr dirty="0" sz="16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precedence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left-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to-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right-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to-left.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085" y="1205115"/>
            <a:ext cx="4494260" cy="187548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5496178" y="930008"/>
            <a:ext cx="3144520" cy="2621280"/>
            <a:chOff x="5496178" y="930008"/>
            <a:chExt cx="3144520" cy="262128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6178" y="930008"/>
              <a:ext cx="3144164" cy="262124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7751" y="1735975"/>
              <a:ext cx="772591" cy="813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993" y="54355"/>
            <a:ext cx="6705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1690" algn="l"/>
              </a:tabLst>
            </a:pPr>
            <a:r>
              <a:rPr dirty="0" sz="3600" spc="-25" b="0">
                <a:latin typeface="Comic Sans MS"/>
                <a:cs typeface="Comic Sans MS"/>
              </a:rPr>
              <a:t>3.8</a:t>
            </a:r>
            <a:r>
              <a:rPr dirty="0" sz="3600" b="0">
                <a:latin typeface="Comic Sans MS"/>
                <a:cs typeface="Comic Sans MS"/>
              </a:rPr>
              <a:t>	Associativity</a:t>
            </a:r>
            <a:r>
              <a:rPr dirty="0" sz="3600" spc="-90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3600" spc="-85" b="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FFA50A"/>
                </a:solidFill>
                <a:latin typeface="Comic Sans MS"/>
                <a:cs typeface="Comic Sans MS"/>
              </a:rPr>
              <a:t>Operations</a:t>
            </a:r>
            <a:endParaRPr sz="3600">
              <a:latin typeface="Comic Sans MS"/>
              <a:cs typeface="Comic Sans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70482" y="104965"/>
            <a:ext cx="4220845" cy="4967605"/>
            <a:chOff x="170482" y="104965"/>
            <a:chExt cx="4220845" cy="496760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482" y="104965"/>
              <a:ext cx="643178" cy="72356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232" y="857594"/>
              <a:ext cx="4017072" cy="4214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1025" y="54355"/>
            <a:ext cx="54432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1690" algn="l"/>
              </a:tabLst>
            </a:pPr>
            <a:r>
              <a:rPr dirty="0" sz="3600" spc="-25" b="0">
                <a:latin typeface="Comic Sans MS"/>
                <a:cs typeface="Comic Sans MS"/>
              </a:rPr>
              <a:t>3.9</a:t>
            </a:r>
            <a:r>
              <a:rPr dirty="0" sz="3600" b="0">
                <a:latin typeface="Comic Sans MS"/>
                <a:cs typeface="Comic Sans MS"/>
              </a:rPr>
              <a:t>	Shorthand</a:t>
            </a:r>
            <a:r>
              <a:rPr dirty="0" sz="3600" spc="-85" b="0"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364" y="1007478"/>
            <a:ext cx="6313556" cy="389304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4725" y="54355"/>
            <a:ext cx="46558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8065" algn="l"/>
              </a:tabLst>
            </a:pPr>
            <a:r>
              <a:rPr dirty="0" sz="3600" spc="-20" b="0">
                <a:latin typeface="Comic Sans MS"/>
                <a:cs typeface="Comic Sans MS"/>
              </a:rPr>
              <a:t>3.10</a:t>
            </a:r>
            <a:r>
              <a:rPr dirty="0" sz="3600" b="0">
                <a:latin typeface="Comic Sans MS"/>
                <a:cs typeface="Comic Sans MS"/>
              </a:rPr>
              <a:t>	Unary</a:t>
            </a:r>
            <a:r>
              <a:rPr dirty="0" sz="3600" spc="-35" b="0"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3600">
              <a:latin typeface="Comic Sans MS"/>
              <a:cs typeface="Comic Sans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5983" y="1412671"/>
            <a:ext cx="7109459" cy="2602865"/>
            <a:chOff x="165983" y="1412671"/>
            <a:chExt cx="7109459" cy="26028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83" y="1412671"/>
              <a:ext cx="7109452" cy="227778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3" y="1980399"/>
              <a:ext cx="7109452" cy="203467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3764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3.11</a:t>
            </a:r>
            <a:r>
              <a:rPr dirty="0" sz="3900" spc="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Control</a:t>
            </a:r>
            <a:r>
              <a:rPr dirty="0" sz="4000" spc="-15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Instructions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3273" y="1358900"/>
            <a:ext cx="8498840" cy="33051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43735" marR="5080" indent="-1715770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dirty="0" sz="2400" spc="-6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Instructions</a:t>
            </a:r>
            <a:r>
              <a:rPr dirty="0" sz="24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specify</a:t>
            </a:r>
            <a:r>
              <a:rPr dirty="0" sz="24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24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dirty="0" sz="24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various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instructions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alibri"/>
                <a:cs typeface="Calibri"/>
              </a:rPr>
              <a:t>program</a:t>
            </a:r>
            <a:r>
              <a:rPr dirty="0" sz="2400" spc="-6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DDAFF"/>
                </a:solidFill>
                <a:latin typeface="Calibri"/>
                <a:cs typeface="Calibri"/>
              </a:rPr>
              <a:t>are</a:t>
            </a:r>
            <a:r>
              <a:rPr dirty="0" sz="24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alibri"/>
                <a:cs typeface="Calibri"/>
              </a:rPr>
              <a:t>executed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60"/>
              </a:spcBef>
            </a:pPr>
            <a:endParaRPr sz="2400">
              <a:latin typeface="Calibri"/>
              <a:cs typeface="Calibri"/>
            </a:endParaRPr>
          </a:p>
          <a:p>
            <a:pPr marL="281940" indent="-269240">
              <a:lnSpc>
                <a:spcPts val="2125"/>
              </a:lnSpc>
              <a:spcBef>
                <a:spcPts val="5"/>
              </a:spcBef>
              <a:buAutoNum type="arabicPeriod"/>
              <a:tabLst>
                <a:tab pos="2819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Sequence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Control: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Executes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instructions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they're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written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ts val="2125"/>
              </a:lnSpc>
              <a:buAutoNum type="arabicPeriod"/>
              <a:tabLst>
                <a:tab pos="2819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Selection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Control: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instructions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281305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condition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`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if-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else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`).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ts val="2135"/>
              </a:lnSpc>
              <a:spcBef>
                <a:spcPts val="25"/>
              </a:spcBef>
              <a:buAutoNum type="arabicPeriod" startAt="3"/>
              <a:tabLst>
                <a:tab pos="2819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Loop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Control: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Repeats</a:t>
            </a:r>
            <a:r>
              <a:rPr dirty="0" sz="18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instructions</a:t>
            </a:r>
            <a:r>
              <a:rPr dirty="0" sz="18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for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`,</a:t>
            </a:r>
            <a:endParaRPr sz="1800">
              <a:latin typeface="Calibri"/>
              <a:cs typeface="Calibri"/>
            </a:endParaRPr>
          </a:p>
          <a:p>
            <a:pPr marL="281305">
              <a:lnSpc>
                <a:spcPts val="2135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while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`).</a:t>
            </a:r>
            <a:endParaRPr sz="1800">
              <a:latin typeface="Calibri"/>
              <a:cs typeface="Calibri"/>
            </a:endParaRPr>
          </a:p>
          <a:p>
            <a:pPr marL="281305" marR="1826895" indent="-268605">
              <a:lnSpc>
                <a:spcPts val="2090"/>
              </a:lnSpc>
              <a:spcBef>
                <a:spcPts val="175"/>
              </a:spcBef>
              <a:buAutoNum type="arabicPeriod" startAt="4"/>
              <a:tabLst>
                <a:tab pos="28130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Case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Control: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Executes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instructions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options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variable's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switch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`).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11175" y="923035"/>
            <a:ext cx="456311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C</a:t>
            </a:r>
            <a:r>
              <a:rPr dirty="0" sz="2400" spc="-2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Instructions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45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Type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Declaration</a:t>
            </a:r>
            <a:r>
              <a:rPr dirty="0" sz="2400" spc="-7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Instruction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45"/>
              </a:lnSpc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Arithmetic</a:t>
            </a:r>
            <a:r>
              <a:rPr dirty="0" sz="2400" spc="-6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Arithmetic</a:t>
            </a:r>
            <a:r>
              <a:rPr dirty="0" sz="24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Instruction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Integer</a:t>
            </a:r>
            <a:r>
              <a:rPr dirty="0" sz="24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and</a:t>
            </a:r>
            <a:r>
              <a:rPr dirty="0" sz="2400" spc="-40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Float</a:t>
            </a:r>
            <a:r>
              <a:rPr dirty="0" sz="24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Conversions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Type</a:t>
            </a:r>
            <a:r>
              <a:rPr dirty="0" sz="2400" spc="-5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Conversions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45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Hierarchy</a:t>
            </a:r>
            <a:r>
              <a:rPr dirty="0" sz="2400" spc="-6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dirty="0" sz="2400" spc="-5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EE2B28"/>
                </a:solidFill>
                <a:latin typeface="Comic Sans MS"/>
                <a:cs typeface="Comic Sans MS"/>
              </a:rPr>
              <a:t>Operations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ts val="2845"/>
              </a:lnSpc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Associativity</a:t>
            </a:r>
            <a:r>
              <a:rPr dirty="0" sz="2400" spc="-8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8F3F2"/>
                </a:solidFill>
                <a:latin typeface="Comic Sans MS"/>
                <a:cs typeface="Comic Sans MS"/>
              </a:rPr>
              <a:t>of</a:t>
            </a:r>
            <a:r>
              <a:rPr dirty="0" sz="2400" spc="-75">
                <a:solidFill>
                  <a:srgbClr val="E8F3F2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Operations</a:t>
            </a:r>
            <a:endParaRPr sz="2400">
              <a:latin typeface="Comic Sans MS"/>
              <a:cs typeface="Comic Sans MS"/>
            </a:endParaRPr>
          </a:p>
          <a:p>
            <a:pPr marL="274955" indent="-26225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Shorthand</a:t>
            </a:r>
            <a:r>
              <a:rPr dirty="0" sz="2400" spc="-8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311785" indent="-303530">
              <a:lnSpc>
                <a:spcPct val="100000"/>
              </a:lnSpc>
              <a:buClr>
                <a:srgbClr val="FFA50A"/>
              </a:buClr>
              <a:buSzPct val="72916"/>
              <a:buAutoNum type="arabicPeriod"/>
              <a:tabLst>
                <a:tab pos="31178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Unary</a:t>
            </a:r>
            <a:r>
              <a:rPr dirty="0" sz="2400" spc="-6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274955" indent="-26797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72916"/>
              <a:buAutoNum type="arabicPeriod"/>
              <a:tabLst>
                <a:tab pos="27495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Control</a:t>
            </a:r>
            <a:r>
              <a:rPr dirty="0" sz="2400" spc="-7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Instructions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2628" y="1201419"/>
            <a:ext cx="6058535" cy="368617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82575" marR="447040" indent="-270510">
              <a:lnSpc>
                <a:spcPts val="1900"/>
              </a:lnSpc>
              <a:spcBef>
                <a:spcPts val="180"/>
              </a:spcBef>
              <a:buAutoNum type="arabicPeriod"/>
              <a:tabLst>
                <a:tab pos="28257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arithmetic</a:t>
            </a:r>
            <a:r>
              <a:rPr dirty="0" sz="16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operators</a:t>
            </a:r>
            <a:r>
              <a:rPr dirty="0" sz="16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(+,-,*,/,%).</a:t>
            </a:r>
            <a:endParaRPr sz="1600">
              <a:latin typeface="Calibri"/>
              <a:cs typeface="Calibri"/>
            </a:endParaRPr>
          </a:p>
          <a:p>
            <a:pPr marL="281940" indent="-269875">
              <a:lnSpc>
                <a:spcPts val="1830"/>
              </a:lnSpc>
              <a:buAutoNum type="arabicPeriod"/>
              <a:tabLst>
                <a:tab pos="28194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Given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an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integer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value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convert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floating-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point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endParaRPr sz="1600">
              <a:latin typeface="Calibri"/>
              <a:cs typeface="Calibri"/>
            </a:endParaRPr>
          </a:p>
          <a:p>
            <a:pPr marL="282575">
              <a:lnSpc>
                <a:spcPts val="191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both.</a:t>
            </a:r>
            <a:endParaRPr sz="1600">
              <a:latin typeface="Calibri"/>
              <a:cs typeface="Calibri"/>
            </a:endParaRPr>
          </a:p>
          <a:p>
            <a:pPr marL="281940" indent="-269875">
              <a:lnSpc>
                <a:spcPts val="1895"/>
              </a:lnSpc>
              <a:buAutoNum type="arabicPeriod" startAt="13"/>
              <a:tabLst>
                <a:tab pos="28194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product</a:t>
            </a:r>
            <a:r>
              <a:rPr dirty="0" sz="16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floating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1600">
              <a:latin typeface="Calibri"/>
              <a:cs typeface="Calibri"/>
            </a:endParaRPr>
          </a:p>
          <a:p>
            <a:pPr marL="281940" marR="1249045" indent="-269875">
              <a:lnSpc>
                <a:spcPts val="1900"/>
              </a:lnSpc>
              <a:spcBef>
                <a:spcPts val="65"/>
              </a:spcBef>
              <a:buAutoNum type="arabicPeriod" startAt="13"/>
              <a:tabLst>
                <a:tab pos="5588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calculate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Perimeter</a:t>
            </a:r>
            <a:r>
              <a:rPr dirty="0" sz="16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rectangle.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Perimeter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rectangle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ABCD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=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A+B+C+D</a:t>
            </a:r>
            <a:endParaRPr sz="1600">
              <a:latin typeface="Calibri"/>
              <a:cs typeface="Calibri"/>
            </a:endParaRPr>
          </a:p>
          <a:p>
            <a:pPr marL="281940" indent="-269875">
              <a:lnSpc>
                <a:spcPts val="1830"/>
              </a:lnSpc>
              <a:buAutoNum type="arabicPeriod" startAt="13"/>
              <a:tabLst>
                <a:tab pos="28194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Area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Triangle.</a:t>
            </a:r>
            <a:endParaRPr sz="1600">
              <a:latin typeface="Calibri"/>
              <a:cs typeface="Calibri"/>
            </a:endParaRPr>
          </a:p>
          <a:p>
            <a:pPr marL="1064895">
              <a:lnSpc>
                <a:spcPts val="1910"/>
              </a:lnSpc>
              <a:spcBef>
                <a:spcPts val="100"/>
              </a:spcBef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Area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triangle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=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½*B*H</a:t>
            </a:r>
            <a:endParaRPr sz="1600">
              <a:latin typeface="Calibri"/>
              <a:cs typeface="Calibri"/>
            </a:endParaRPr>
          </a:p>
          <a:p>
            <a:pPr marL="281940" marR="2021205" indent="-269875">
              <a:lnSpc>
                <a:spcPts val="1900"/>
              </a:lnSpc>
              <a:spcBef>
                <a:spcPts val="65"/>
              </a:spcBef>
              <a:buAutoNum type="arabicPeriod" startAt="16"/>
              <a:tabLst>
                <a:tab pos="83502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simple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interest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Simple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 Interest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=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(P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x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x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R)/100</a:t>
            </a:r>
            <a:endParaRPr sz="1600">
              <a:latin typeface="Calibri"/>
              <a:cs typeface="Calibri"/>
            </a:endParaRPr>
          </a:p>
          <a:p>
            <a:pPr marL="281940" indent="-269875">
              <a:lnSpc>
                <a:spcPts val="1820"/>
              </a:lnSpc>
              <a:buAutoNum type="arabicPeriod" startAt="16"/>
              <a:tabLst>
                <a:tab pos="28194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Compound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interest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696595">
              <a:lnSpc>
                <a:spcPts val="1910"/>
              </a:lnSpc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Compound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Interest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=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P(1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+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R/100)t</a:t>
            </a:r>
            <a:endParaRPr sz="1600">
              <a:latin typeface="Calibri"/>
              <a:cs typeface="Calibri"/>
            </a:endParaRPr>
          </a:p>
          <a:p>
            <a:pPr marL="281940" indent="-269875">
              <a:lnSpc>
                <a:spcPts val="1910"/>
              </a:lnSpc>
              <a:spcBef>
                <a:spcPts val="95"/>
              </a:spcBef>
              <a:buAutoNum type="arabicPeriod" startAt="18"/>
              <a:tabLst>
                <a:tab pos="28194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Fahrenheit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Celsius</a:t>
            </a:r>
            <a:endParaRPr sz="1600">
              <a:latin typeface="Calibri"/>
              <a:cs typeface="Calibri"/>
            </a:endParaRPr>
          </a:p>
          <a:p>
            <a:pPr marL="1156970">
              <a:lnSpc>
                <a:spcPts val="1910"/>
              </a:lnSpc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°C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=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(°F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-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32)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×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5/9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308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Vs</a:t>
            </a:r>
            <a:r>
              <a:rPr dirty="0" sz="3900" spc="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Code</a:t>
            </a:r>
            <a:r>
              <a:rPr dirty="0" sz="3900" spc="-3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 b="0">
                <a:latin typeface="Comic Sans MS"/>
                <a:cs typeface="Comic Sans MS"/>
              </a:rPr>
              <a:t>Extensions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181" y="1197625"/>
            <a:ext cx="5547817" cy="114782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181" y="2507488"/>
            <a:ext cx="5560669" cy="103037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037" y="3773830"/>
            <a:ext cx="5547815" cy="107321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986" y="14732"/>
            <a:ext cx="63080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4.</a:t>
            </a:r>
            <a:r>
              <a:rPr dirty="0" sz="3600" spc="-8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600" b="0">
                <a:latin typeface="Comic Sans MS"/>
                <a:cs typeface="Comic Sans MS"/>
              </a:rPr>
              <a:t>Decision</a:t>
            </a:r>
            <a:r>
              <a:rPr dirty="0" sz="3600" spc="-80" b="0">
                <a:latin typeface="Comic Sans MS"/>
                <a:cs typeface="Comic Sans MS"/>
              </a:rPr>
              <a:t> </a:t>
            </a:r>
            <a:r>
              <a:rPr dirty="0" sz="3600" b="0">
                <a:solidFill>
                  <a:srgbClr val="EE2B28"/>
                </a:solidFill>
                <a:latin typeface="Comic Sans MS"/>
                <a:cs typeface="Comic Sans MS"/>
              </a:rPr>
              <a:t>Control</a:t>
            </a:r>
            <a:r>
              <a:rPr dirty="0" sz="3600" spc="-85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3600" spc="-10" b="0">
                <a:solidFill>
                  <a:srgbClr val="4DDAFF"/>
                </a:solidFill>
                <a:latin typeface="Comic Sans MS"/>
                <a:cs typeface="Comic Sans MS"/>
              </a:rPr>
              <a:t>Structure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4661" y="476672"/>
            <a:ext cx="7040880" cy="455930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2259965">
              <a:lnSpc>
                <a:spcPct val="100000"/>
              </a:lnSpc>
              <a:spcBef>
                <a:spcPts val="455"/>
              </a:spcBef>
            </a:pPr>
            <a:r>
              <a:rPr dirty="0" sz="2800" spc="-10">
                <a:solidFill>
                  <a:srgbClr val="02FF00"/>
                </a:solidFill>
                <a:latin typeface="Comic Sans MS"/>
                <a:cs typeface="Comic Sans MS"/>
              </a:rPr>
              <a:t>if-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else,</a:t>
            </a:r>
            <a:r>
              <a:rPr dirty="0"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4DDAFF"/>
                </a:solidFill>
                <a:latin typeface="Comic Sans MS"/>
                <a:cs typeface="Comic Sans MS"/>
              </a:rPr>
              <a:t>switch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,</a:t>
            </a:r>
            <a:r>
              <a:rPr dirty="0"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>
                <a:solidFill>
                  <a:srgbClr val="02FF00"/>
                </a:solidFill>
                <a:latin typeface="Comic Sans MS"/>
                <a:cs typeface="Comic Sans MS"/>
              </a:rPr>
              <a:t>goto,</a:t>
            </a:r>
            <a:r>
              <a:rPr dirty="0" sz="28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800" spc="-10">
                <a:solidFill>
                  <a:srgbClr val="4DDAFF"/>
                </a:solidFill>
                <a:latin typeface="Comic Sans MS"/>
                <a:cs typeface="Comic Sans MS"/>
              </a:rPr>
              <a:t>ternary</a:t>
            </a:r>
            <a:endParaRPr sz="28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300"/>
              </a:spcBef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400" spc="-6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400" spc="-6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Decision</a:t>
            </a:r>
            <a:r>
              <a:rPr dirty="0" sz="2400" spc="-5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Control</a:t>
            </a:r>
            <a:r>
              <a:rPr dirty="0" sz="2400" spc="-50">
                <a:solidFill>
                  <a:srgbClr val="EE2B28"/>
                </a:solidFill>
                <a:latin typeface="Comic Sans MS"/>
                <a:cs typeface="Comic Sans MS"/>
              </a:rPr>
              <a:t> ?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spcBef>
                <a:spcPts val="25"/>
              </a:spcBef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Relational</a:t>
            </a:r>
            <a:r>
              <a:rPr dirty="0" sz="2400" spc="-8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if</a:t>
            </a:r>
            <a:r>
              <a:rPr dirty="0" sz="2400" spc="-2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Statement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Truthy</a:t>
            </a:r>
            <a:r>
              <a:rPr dirty="0" sz="24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dirty="0" sz="24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Falsy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 spc="-10">
                <a:solidFill>
                  <a:srgbClr val="EE2B28"/>
                </a:solidFill>
                <a:latin typeface="Comic Sans MS"/>
                <a:cs typeface="Comic Sans MS"/>
              </a:rPr>
              <a:t>if-</a:t>
            </a:r>
            <a:r>
              <a:rPr dirty="0" sz="2400" spc="-20">
                <a:solidFill>
                  <a:srgbClr val="EE2B28"/>
                </a:solidFill>
                <a:latin typeface="Comic Sans MS"/>
                <a:cs typeface="Comic Sans MS"/>
              </a:rPr>
              <a:t>else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if-else-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if</a:t>
            </a:r>
            <a:r>
              <a:rPr dirty="0" sz="24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Ladder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spcBef>
                <a:spcPts val="25"/>
              </a:spcBef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Nested</a:t>
            </a:r>
            <a:r>
              <a:rPr dirty="0" sz="24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25">
                <a:solidFill>
                  <a:srgbClr val="EE2B28"/>
                </a:solidFill>
                <a:latin typeface="Comic Sans MS"/>
                <a:cs typeface="Comic Sans MS"/>
              </a:rPr>
              <a:t>if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Logical</a:t>
            </a:r>
            <a:r>
              <a:rPr dirty="0" sz="2400" spc="-7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Ternary</a:t>
            </a:r>
            <a:r>
              <a:rPr dirty="0" sz="2400" spc="-7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2400">
              <a:latin typeface="Comic Sans MS"/>
              <a:cs typeface="Comic Sans MS"/>
            </a:endParaRPr>
          </a:p>
          <a:p>
            <a:pPr marL="411480" indent="-398780">
              <a:lnSpc>
                <a:spcPct val="100000"/>
              </a:lnSpc>
              <a:buClr>
                <a:srgbClr val="FFA50A"/>
              </a:buClr>
              <a:buSzPct val="91666"/>
              <a:buAutoNum type="arabicPeriod"/>
              <a:tabLst>
                <a:tab pos="411480" algn="l"/>
              </a:tabLst>
            </a:pP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Switch</a:t>
            </a:r>
            <a:endParaRPr sz="2400">
              <a:latin typeface="Comic Sans MS"/>
              <a:cs typeface="Comic Sans MS"/>
            </a:endParaRPr>
          </a:p>
          <a:p>
            <a:pPr marL="412750" indent="-40005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91666"/>
              <a:buAutoNum type="arabicPeriod"/>
              <a:tabLst>
                <a:tab pos="412750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Goto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Statement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6647" y="1152121"/>
            <a:ext cx="3846868" cy="384686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804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4.1</a:t>
            </a:r>
            <a:r>
              <a:rPr dirty="0" sz="39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40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4000" spc="-5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Decision</a:t>
            </a:r>
            <a:r>
              <a:rPr dirty="0" sz="4000" spc="-45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Control</a:t>
            </a:r>
            <a:r>
              <a:rPr dirty="0" sz="4000" spc="-45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spc="-50" b="0">
                <a:solidFill>
                  <a:srgbClr val="EE2B28"/>
                </a:solidFill>
                <a:latin typeface="Comic Sans MS"/>
                <a:cs typeface="Comic Sans MS"/>
              </a:rPr>
              <a:t>?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0833" y="828535"/>
            <a:ext cx="2315984" cy="23159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3650" y="828535"/>
            <a:ext cx="2413279" cy="329221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96740" y="1126236"/>
            <a:ext cx="5429250" cy="284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5920" marR="2170430" indent="-3111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7782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Conditional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Execution:</a:t>
            </a:r>
            <a:r>
              <a:rPr dirty="0" sz="20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allow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based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on 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specific</a:t>
            </a:r>
            <a:r>
              <a:rPr dirty="0" sz="2000" spc="-8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conditions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making 	programs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dynamic.</a:t>
            </a:r>
            <a:endParaRPr sz="2000">
              <a:latin typeface="Calibri"/>
              <a:cs typeface="Calibri"/>
            </a:endParaRPr>
          </a:p>
          <a:p>
            <a:pPr marL="375920" marR="2073910" indent="-311150">
              <a:lnSpc>
                <a:spcPct val="100000"/>
              </a:lnSpc>
              <a:buAutoNum type="arabicPeriod"/>
              <a:tabLst>
                <a:tab pos="377825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Handles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Complexity: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Enables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complex</a:t>
            </a:r>
            <a:r>
              <a:rPr dirty="0" sz="20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decisions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nested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statements.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355600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Enhances</a:t>
            </a:r>
            <a:r>
              <a:rPr dirty="0" sz="20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Flexibility:</a:t>
            </a:r>
            <a:r>
              <a:rPr dirty="0" sz="2000" spc="-6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adaptability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programs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different</a:t>
            </a:r>
            <a:r>
              <a:rPr dirty="0" sz="2000" spc="-6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scenarios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804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4.1</a:t>
            </a:r>
            <a:r>
              <a:rPr dirty="0" sz="39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40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4000" spc="-5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Decision</a:t>
            </a:r>
            <a:r>
              <a:rPr dirty="0" sz="4000" spc="-45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Control</a:t>
            </a:r>
            <a:r>
              <a:rPr dirty="0" sz="4000" spc="-45" b="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4000" spc="-50" b="0">
                <a:solidFill>
                  <a:srgbClr val="EE2B28"/>
                </a:solidFill>
                <a:latin typeface="Comic Sans MS"/>
                <a:cs typeface="Comic Sans MS"/>
              </a:rPr>
              <a:t>?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143" y="803278"/>
            <a:ext cx="6323558" cy="429164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7256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4.2</a:t>
            </a:r>
            <a:r>
              <a:rPr dirty="0" sz="3900" spc="-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Relational</a:t>
            </a:r>
            <a:r>
              <a:rPr dirty="0" sz="4000" spc="-4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7586" y="1699260"/>
            <a:ext cx="5815965" cy="304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Equality</a:t>
            </a:r>
            <a:endParaRPr sz="2000">
              <a:latin typeface="Calibri"/>
              <a:cs typeface="Calibri"/>
            </a:endParaRPr>
          </a:p>
          <a:p>
            <a:pPr marL="12700" marR="2476500" indent="457200">
              <a:lnSpc>
                <a:spcPct val="100000"/>
              </a:lnSpc>
              <a:tabLst>
                <a:tab pos="755015" algn="l"/>
              </a:tabLst>
            </a:pPr>
            <a:r>
              <a:rPr dirty="0" sz="2000" spc="-50">
                <a:solidFill>
                  <a:srgbClr val="02FF00"/>
                </a:solidFill>
                <a:latin typeface="Arial MT"/>
                <a:cs typeface="Arial MT"/>
              </a:rPr>
              <a:t>•</a:t>
            </a:r>
            <a:r>
              <a:rPr dirty="0" sz="2000">
                <a:solidFill>
                  <a:srgbClr val="02FF00"/>
                </a:solidFill>
                <a:latin typeface="Arial MT"/>
                <a:cs typeface="Arial MT"/>
              </a:rPr>
              <a:t>	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==</a:t>
            </a:r>
            <a:r>
              <a:rPr dirty="0" sz="20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equality.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Inequality</a:t>
            </a:r>
            <a:endParaRPr sz="2000">
              <a:latin typeface="Calibri"/>
              <a:cs typeface="Calibri"/>
            </a:endParaRPr>
          </a:p>
          <a:p>
            <a:pPr marL="12700" marR="2328545" indent="742315">
              <a:lnSpc>
                <a:spcPct val="100000"/>
              </a:lnSpc>
              <a:buFont typeface="Arial MT"/>
              <a:buChar char="•"/>
              <a:tabLst>
                <a:tab pos="755015" algn="l"/>
              </a:tabLst>
            </a:pP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!=</a:t>
            </a:r>
            <a:r>
              <a:rPr dirty="0" sz="20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inequality.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Relational</a:t>
            </a:r>
            <a:endParaRPr sz="2000">
              <a:latin typeface="Calibri"/>
              <a:cs typeface="Calibri"/>
            </a:endParaRPr>
          </a:p>
          <a:p>
            <a:pPr marL="755015" indent="-285115">
              <a:lnSpc>
                <a:spcPct val="100000"/>
              </a:lnSpc>
              <a:buFont typeface="Arial MT"/>
              <a:buChar char="•"/>
              <a:tabLst>
                <a:tab pos="755015" algn="l"/>
              </a:tabLst>
            </a:pP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&gt;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Greater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than.</a:t>
            </a:r>
            <a:endParaRPr sz="2000">
              <a:latin typeface="Calibri"/>
              <a:cs typeface="Calibri"/>
            </a:endParaRPr>
          </a:p>
          <a:p>
            <a:pPr marL="755015" indent="-285115">
              <a:lnSpc>
                <a:spcPct val="100000"/>
              </a:lnSpc>
              <a:buFont typeface="Arial MT"/>
              <a:buChar char="•"/>
              <a:tabLst>
                <a:tab pos="755015" algn="l"/>
              </a:tabLst>
            </a:pP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&lt;</a:t>
            </a:r>
            <a:r>
              <a:rPr dirty="0" sz="20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than.</a:t>
            </a:r>
            <a:endParaRPr sz="2000">
              <a:latin typeface="Calibri"/>
              <a:cs typeface="Calibri"/>
            </a:endParaRPr>
          </a:p>
          <a:p>
            <a:pPr marL="755015" indent="-285115">
              <a:lnSpc>
                <a:spcPct val="100000"/>
              </a:lnSpc>
              <a:buFont typeface="Arial MT"/>
              <a:buChar char="•"/>
              <a:tabLst>
                <a:tab pos="755015" algn="l"/>
              </a:tabLst>
            </a:pP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&gt;=</a:t>
            </a:r>
            <a:r>
              <a:rPr dirty="0" sz="20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Greater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to.</a:t>
            </a:r>
            <a:endParaRPr sz="2000">
              <a:latin typeface="Calibri"/>
              <a:cs typeface="Calibri"/>
            </a:endParaRPr>
          </a:p>
          <a:p>
            <a:pPr marL="755015" indent="-285115">
              <a:lnSpc>
                <a:spcPct val="100000"/>
              </a:lnSpc>
              <a:buFont typeface="Arial MT"/>
              <a:buChar char="•"/>
              <a:tabLst>
                <a:tab pos="755015" algn="l"/>
              </a:tabLst>
            </a:pP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&lt;=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to.</a:t>
            </a:r>
            <a:endParaRPr sz="20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Order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Relational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operators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is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less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than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arithmetic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operators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6633" y="809334"/>
            <a:ext cx="5702249" cy="7216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8252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4.3</a:t>
            </a:r>
            <a:r>
              <a:rPr dirty="0" sz="3900" spc="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EE2B28"/>
                </a:solidFill>
                <a:latin typeface="Comic Sans MS"/>
                <a:cs typeface="Comic Sans MS"/>
              </a:rPr>
              <a:t>if </a:t>
            </a:r>
            <a:r>
              <a:rPr dirty="0" sz="4000" spc="-10" b="0">
                <a:latin typeface="Comic Sans MS"/>
                <a:cs typeface="Comic Sans MS"/>
              </a:rPr>
              <a:t>Statement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3976" y="3218179"/>
            <a:ext cx="5844540" cy="18726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015" indent="-361315">
              <a:lnSpc>
                <a:spcPts val="226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if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()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{}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condition.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5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What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if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Executes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true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skips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false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74650" marR="76835" indent="-361950">
              <a:lnSpc>
                <a:spcPts val="2500"/>
              </a:lnSpc>
              <a:spcBef>
                <a:spcPts val="85"/>
              </a:spcBef>
              <a:buClr>
                <a:srgbClr val="FFA50A"/>
              </a:buClr>
              <a:buSzPct val="116666"/>
              <a:buAutoNum type="arabicPeriod"/>
              <a:tabLst>
                <a:tab pos="374650" algn="l"/>
              </a:tabLst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Curly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Braces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omitted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statements,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recommended.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1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Variables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conditions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endParaRPr sz="1800">
              <a:latin typeface="Calibri"/>
              <a:cs typeface="Calibri"/>
            </a:endParaRPr>
          </a:p>
          <a:p>
            <a:pPr marL="374650">
              <a:lnSpc>
                <a:spcPct val="100000"/>
              </a:lnSpc>
              <a:spcBef>
                <a:spcPts val="28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statements.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30" y="1019327"/>
            <a:ext cx="5662879" cy="210611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7655" y="885990"/>
            <a:ext cx="2452687" cy="257174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974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4.4</a:t>
            </a:r>
            <a:r>
              <a:rPr dirty="0" sz="3900" spc="-2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Truthy</a:t>
            </a:r>
            <a:r>
              <a:rPr dirty="0" sz="4000" spc="-40" b="0"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dirty="0" sz="4000" spc="-40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Falsy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39525" y="3239516"/>
            <a:ext cx="6761480" cy="1555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015" indent="-361315">
              <a:lnSpc>
                <a:spcPts val="226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Falsy: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0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NULL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considered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false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5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 spc="-20">
                <a:solidFill>
                  <a:srgbClr val="FFA50A"/>
                </a:solidFill>
                <a:latin typeface="Calibri"/>
                <a:cs typeface="Calibri"/>
              </a:rPr>
              <a:t>Truthy: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non-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zero</a:t>
            </a:r>
            <a:r>
              <a:rPr dirty="0" sz="18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true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95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in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Conditions: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if,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while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guide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flow.</a:t>
            </a:r>
            <a:endParaRPr sz="1800">
              <a:latin typeface="Calibri"/>
              <a:cs typeface="Calibri"/>
            </a:endParaRPr>
          </a:p>
          <a:p>
            <a:pPr marL="374650" marR="970280" indent="-361950">
              <a:lnSpc>
                <a:spcPts val="2500"/>
              </a:lnSpc>
              <a:spcBef>
                <a:spcPts val="40"/>
              </a:spcBef>
              <a:buSzPct val="116666"/>
              <a:buAutoNum type="arabicPeriod"/>
              <a:tabLst>
                <a:tab pos="37465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Implicit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Conversion: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boolean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automatically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considered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false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numeric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value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9160" y="1134757"/>
            <a:ext cx="2681046" cy="170613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597" y="1134757"/>
            <a:ext cx="4873475" cy="170613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4.5</a:t>
            </a:r>
            <a:r>
              <a:rPr dirty="0" sz="3900" spc="7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solidFill>
                  <a:srgbClr val="EE2B28"/>
                </a:solidFill>
                <a:latin typeface="Comic Sans MS"/>
                <a:cs typeface="Comic Sans MS"/>
              </a:rPr>
              <a:t>if-else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348" y="1054290"/>
            <a:ext cx="2084806" cy="26527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302912" y="3772916"/>
            <a:ext cx="2753995" cy="12814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85"/>
              </a:spcBef>
            </a:pPr>
            <a:r>
              <a:rPr dirty="0" sz="2400">
                <a:solidFill>
                  <a:srgbClr val="FFA50A"/>
                </a:solidFill>
                <a:latin typeface="Calibri"/>
                <a:cs typeface="Calibri"/>
              </a:rPr>
              <a:t>What</a:t>
            </a:r>
            <a:r>
              <a:rPr dirty="0" sz="24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2FF00"/>
                </a:solidFill>
                <a:latin typeface="Calibri"/>
                <a:cs typeface="Calibri"/>
              </a:rPr>
              <a:t>else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Executes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4DDAFF"/>
                </a:solidFill>
                <a:latin typeface="Calibri"/>
                <a:cs typeface="Calibri"/>
              </a:rPr>
              <a:t>if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alibri"/>
                <a:cs typeface="Calibri"/>
              </a:rPr>
              <a:t>false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102" y="1054290"/>
            <a:ext cx="3880832" cy="39842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4437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4.6</a:t>
            </a:r>
            <a:r>
              <a:rPr dirty="0" sz="3900" spc="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20" b="0">
                <a:latin typeface="Comic Sans MS"/>
                <a:cs typeface="Comic Sans MS"/>
              </a:rPr>
              <a:t>if-else-</a:t>
            </a:r>
            <a:r>
              <a:rPr dirty="0" sz="4000" b="0">
                <a:latin typeface="Comic Sans MS"/>
                <a:cs typeface="Comic Sans MS"/>
              </a:rPr>
              <a:t>if</a:t>
            </a:r>
            <a:r>
              <a:rPr dirty="0" sz="4000" spc="30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4DDAFF"/>
                </a:solidFill>
                <a:latin typeface="Comic Sans MS"/>
                <a:cs typeface="Comic Sans MS"/>
              </a:rPr>
              <a:t>Ladder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1888" y="908227"/>
            <a:ext cx="2770085" cy="418419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73976" y="968755"/>
            <a:ext cx="4263390" cy="411607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374650" marR="149225" indent="-361950">
              <a:lnSpc>
                <a:spcPts val="2400"/>
              </a:lnSpc>
              <a:spcBef>
                <a:spcPts val="219"/>
              </a:spcBef>
              <a:buSzPct val="116666"/>
              <a:buAutoNum type="arabicPeriod"/>
              <a:tabLst>
                <a:tab pos="37465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Sequential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Checking: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if-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ladder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multiple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conditions</a:t>
            </a:r>
            <a:r>
              <a:rPr dirty="0" sz="18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74650">
              <a:lnSpc>
                <a:spcPct val="100000"/>
              </a:lnSpc>
              <a:spcBef>
                <a:spcPts val="215"/>
              </a:spcBef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other,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bottom.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5"/>
              </a:spcBef>
              <a:buSzPct val="116666"/>
              <a:buAutoNum type="arabicPeriod" startAt="2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First</a:t>
            </a:r>
            <a:r>
              <a:rPr dirty="0" sz="1800" spc="-7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True</a:t>
            </a:r>
            <a:r>
              <a:rPr dirty="0" sz="1800" spc="-5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Condition: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Executes</a:t>
            </a:r>
            <a:r>
              <a:rPr dirty="0" sz="1800" spc="-6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endParaRPr sz="1800">
              <a:latin typeface="Calibri"/>
              <a:cs typeface="Calibri"/>
            </a:endParaRPr>
          </a:p>
          <a:p>
            <a:pPr marL="374650" marR="476884">
              <a:lnSpc>
                <a:spcPts val="25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first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true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condition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encounters.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10"/>
              </a:lnSpc>
              <a:buSzPct val="116666"/>
              <a:buAutoNum type="arabicPeriod" startAt="3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Exits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After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Execution:</a:t>
            </a:r>
            <a:r>
              <a:rPr dirty="0" sz="18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Once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true</a:t>
            </a:r>
            <a:endParaRPr sz="1800">
              <a:latin typeface="Calibri"/>
              <a:cs typeface="Calibri"/>
            </a:endParaRPr>
          </a:p>
          <a:p>
            <a:pPr marL="374650" marR="5080">
              <a:lnSpc>
                <a:spcPct val="111100"/>
              </a:lnSpc>
              <a:spcBef>
                <a:spcPts val="3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condition's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executed,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it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exits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ladder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skips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remaining</a:t>
            </a:r>
            <a:endParaRPr sz="1800">
              <a:latin typeface="Calibri"/>
              <a:cs typeface="Calibri"/>
            </a:endParaRPr>
          </a:p>
          <a:p>
            <a:pPr marL="374650">
              <a:lnSpc>
                <a:spcPct val="100000"/>
              </a:lnSpc>
              <a:spcBef>
                <a:spcPts val="34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conditions.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ct val="100000"/>
              </a:lnSpc>
              <a:spcBef>
                <a:spcPts val="35"/>
              </a:spcBef>
              <a:buSzPct val="116666"/>
              <a:buAutoNum type="arabicPeriod" startAt="4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Fallback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with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Else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none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74650" marR="26034">
              <a:lnSpc>
                <a:spcPts val="2500"/>
              </a:lnSpc>
              <a:spcBef>
                <a:spcPts val="55"/>
              </a:spcBef>
            </a:pP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conditions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are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true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(if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present)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executes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case.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8384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4.7 </a:t>
            </a:r>
            <a:r>
              <a:rPr dirty="0" sz="4000" b="0">
                <a:solidFill>
                  <a:srgbClr val="FFA50A"/>
                </a:solidFill>
                <a:latin typeface="Comic Sans MS"/>
                <a:cs typeface="Comic Sans MS"/>
              </a:rPr>
              <a:t>Nested</a:t>
            </a:r>
            <a:r>
              <a:rPr dirty="0" sz="4000" spc="-2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25" b="0">
                <a:solidFill>
                  <a:srgbClr val="EE2B28"/>
                </a:solidFill>
                <a:latin typeface="Comic Sans MS"/>
                <a:cs typeface="Comic Sans MS"/>
              </a:rPr>
              <a:t>if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26" y="908240"/>
            <a:ext cx="4637806" cy="4130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819561" y="973836"/>
            <a:ext cx="4123054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" marR="791845" indent="-2673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0670" algn="l"/>
              </a:tabLst>
            </a:pPr>
            <a:r>
              <a:rPr dirty="0" sz="2000">
                <a:solidFill>
                  <a:srgbClr val="FFA50A"/>
                </a:solidFill>
                <a:latin typeface="Calibri"/>
                <a:cs typeface="Calibri"/>
              </a:rPr>
              <a:t>Condition</a:t>
            </a:r>
            <a:r>
              <a:rPr dirty="0" sz="2000" spc="-8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Hierarchy:</a:t>
            </a:r>
            <a:r>
              <a:rPr dirty="0" sz="2000" spc="-7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Enables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02FF00"/>
                </a:solidFill>
                <a:latin typeface="Calibri"/>
                <a:cs typeface="Calibri"/>
              </a:rPr>
              <a:t>hierarchical</a:t>
            </a:r>
            <a:r>
              <a:rPr dirty="0" sz="2000" spc="-7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checks.</a:t>
            </a:r>
            <a:endParaRPr sz="2000">
              <a:latin typeface="Calibri"/>
              <a:cs typeface="Calibri"/>
            </a:endParaRPr>
          </a:p>
          <a:p>
            <a:pPr marL="279400" marR="625475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Complexity:</a:t>
            </a:r>
            <a:r>
              <a:rPr dirty="0" sz="20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detailed 	decision-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making</a:t>
            </a:r>
            <a:r>
              <a:rPr dirty="0" sz="20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paths.</a:t>
            </a:r>
            <a:endParaRPr sz="2000">
              <a:latin typeface="Calibri"/>
              <a:cs typeface="Calibri"/>
            </a:endParaRPr>
          </a:p>
          <a:p>
            <a:pPr marL="280035" indent="-267335">
              <a:lnSpc>
                <a:spcPct val="100000"/>
              </a:lnSpc>
              <a:buAutoNum type="arabicPeriod"/>
              <a:tabLst>
                <a:tab pos="280035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Syntax:</a:t>
            </a:r>
            <a:r>
              <a:rPr dirty="0" sz="20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if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inside</a:t>
            </a:r>
            <a:r>
              <a:rPr dirty="0" sz="20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another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2FF00"/>
                </a:solidFill>
                <a:latin typeface="Calibri"/>
                <a:cs typeface="Calibri"/>
              </a:rPr>
              <a:t>if</a:t>
            </a:r>
            <a:r>
              <a:rPr dirty="0" sz="20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else.</a:t>
            </a:r>
            <a:endParaRPr sz="2000">
              <a:latin typeface="Calibri"/>
              <a:cs typeface="Calibri"/>
            </a:endParaRPr>
          </a:p>
          <a:p>
            <a:pPr marL="279400" marR="15875" indent="-267335">
              <a:lnSpc>
                <a:spcPct val="100000"/>
              </a:lnSpc>
              <a:buAutoNum type="arabicPeriod"/>
              <a:tabLst>
                <a:tab pos="280670" algn="l"/>
              </a:tabLst>
            </a:pPr>
            <a:r>
              <a:rPr dirty="0" sz="2000" spc="-10">
                <a:solidFill>
                  <a:srgbClr val="FFA50A"/>
                </a:solidFill>
                <a:latin typeface="Calibri"/>
                <a:cs typeface="Calibri"/>
              </a:rPr>
              <a:t>Readability:</a:t>
            </a:r>
            <a:r>
              <a:rPr dirty="0" sz="20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nesting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reduce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4DDAFF"/>
                </a:solidFill>
                <a:latin typeface="Calibri"/>
                <a:cs typeface="Calibri"/>
              </a:rPr>
              <a:t>code</a:t>
            </a:r>
            <a:r>
              <a:rPr dirty="0" sz="20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DDAFF"/>
                </a:solidFill>
                <a:latin typeface="Calibri"/>
                <a:cs typeface="Calibri"/>
              </a:rPr>
              <a:t>clarity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66390">
              <a:lnSpc>
                <a:spcPct val="100000"/>
              </a:lnSpc>
              <a:spcBef>
                <a:spcPts val="100"/>
              </a:spcBef>
            </a:pPr>
            <a:r>
              <a:rPr dirty="0" sz="3900" spc="-10" b="0">
                <a:solidFill>
                  <a:srgbClr val="FFA50A"/>
                </a:solidFill>
                <a:latin typeface="Comic Sans MS"/>
                <a:cs typeface="Comic Sans MS"/>
              </a:rPr>
              <a:t>VsCode</a:t>
            </a:r>
            <a:r>
              <a:rPr dirty="0" sz="3900" spc="-30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 b="0">
                <a:solidFill>
                  <a:srgbClr val="FFFFFF"/>
                </a:solidFill>
                <a:latin typeface="Comic Sans MS"/>
                <a:cs typeface="Comic Sans MS"/>
              </a:rPr>
              <a:t>Settings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8524" y="1212595"/>
            <a:ext cx="3466465" cy="106807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605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dirty="0" sz="3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Calibri"/>
                <a:cs typeface="Calibri"/>
              </a:rPr>
              <a:t>Wrap</a:t>
            </a:r>
            <a:endParaRPr sz="3000">
              <a:latin typeface="Calibri"/>
              <a:cs typeface="Calibri"/>
            </a:endParaRPr>
          </a:p>
          <a:p>
            <a:pPr marL="431165" indent="-418465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dirty="0" sz="3000" spc="-60">
                <a:solidFill>
                  <a:srgbClr val="FFFFFF"/>
                </a:solidFill>
                <a:latin typeface="Calibri"/>
                <a:cs typeface="Calibri"/>
              </a:rPr>
              <a:t>Tab</a:t>
            </a:r>
            <a:r>
              <a:rPr dirty="0" sz="3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dirty="0" sz="3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3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3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3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232" rIns="0" bIns="0" rtlCol="0" vert="horz">
            <a:spAutoFit/>
          </a:bodyPr>
          <a:lstStyle/>
          <a:p>
            <a:pPr marL="2017395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A50A"/>
                </a:solidFill>
                <a:latin typeface="Comic Sans MS"/>
                <a:cs typeface="Comic Sans MS"/>
              </a:rPr>
              <a:t>4.8</a:t>
            </a:r>
            <a:r>
              <a:rPr dirty="0" sz="3600" spc="-6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b="0">
                <a:solidFill>
                  <a:srgbClr val="FFA50A"/>
                </a:solidFill>
                <a:latin typeface="Comic Sans MS"/>
                <a:cs typeface="Comic Sans MS"/>
              </a:rPr>
              <a:t>Logical</a:t>
            </a:r>
            <a:r>
              <a:rPr dirty="0" sz="3700" spc="-6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3700" spc="-10" b="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37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3974" y="3196844"/>
            <a:ext cx="6490970" cy="1563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4015" indent="-361315">
              <a:lnSpc>
                <a:spcPts val="226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Types:</a:t>
            </a:r>
            <a:r>
              <a:rPr dirty="0" sz="18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&amp;&amp;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(AND),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||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(OR),</a:t>
            </a:r>
            <a:r>
              <a:rPr dirty="0" sz="18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!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(NOT)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5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(&amp;&amp;):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must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be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true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true.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95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(||):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one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condition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true.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495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NOT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(!):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Inverts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condition.</a:t>
            </a:r>
            <a:endParaRPr sz="1800">
              <a:latin typeface="Calibri"/>
              <a:cs typeface="Calibri"/>
            </a:endParaRPr>
          </a:p>
          <a:p>
            <a:pPr marL="374015" indent="-361315">
              <a:lnSpc>
                <a:spcPts val="2510"/>
              </a:lnSpc>
              <a:buSzPct val="116666"/>
              <a:buAutoNum type="arabicPeriod"/>
              <a:tabLst>
                <a:tab pos="37401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Lower</a:t>
            </a:r>
            <a:r>
              <a:rPr dirty="0" sz="1800" spc="-5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Priority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Arithmetic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Comparison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operators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54" y="960310"/>
            <a:ext cx="1120514" cy="8403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457" y="960310"/>
            <a:ext cx="1260318" cy="84038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093" y="1957895"/>
            <a:ext cx="911909" cy="61385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1834" y="973054"/>
            <a:ext cx="855370" cy="85537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60938" y="973052"/>
            <a:ext cx="1103524" cy="82764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2555" y="1957895"/>
            <a:ext cx="1189062" cy="80310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71487" y="877087"/>
            <a:ext cx="722516" cy="99105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0410" y="1942134"/>
            <a:ext cx="1458010" cy="80309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05939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4.9</a:t>
            </a:r>
            <a:r>
              <a:rPr dirty="0" sz="3900" spc="-8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Ternary</a:t>
            </a:r>
            <a:r>
              <a:rPr dirty="0" sz="4000" spc="-70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2577" y="3391916"/>
            <a:ext cx="624459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1940" indent="-269240">
              <a:lnSpc>
                <a:spcPts val="2125"/>
              </a:lnSpc>
              <a:spcBef>
                <a:spcPts val="100"/>
              </a:spcBef>
              <a:buAutoNum type="arabicPeriod"/>
              <a:tabLst>
                <a:tab pos="28194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Syntax: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condition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?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expression1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: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expression2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ts val="2125"/>
              </a:lnSpc>
              <a:buAutoNum type="arabicPeriod"/>
              <a:tabLst>
                <a:tab pos="2819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Condition: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Boolean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expression,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evaluates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true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false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ct val="100000"/>
              </a:lnSpc>
              <a:spcBef>
                <a:spcPts val="45"/>
              </a:spcBef>
              <a:buAutoNum type="arabicPeriod"/>
              <a:tabLst>
                <a:tab pos="28194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Expressions: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expressions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must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return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compatible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types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81940" indent="-269240">
              <a:lnSpc>
                <a:spcPts val="2135"/>
              </a:lnSpc>
              <a:spcBef>
                <a:spcPts val="25"/>
              </a:spcBef>
              <a:buAutoNum type="arabicPeriod"/>
              <a:tabLst>
                <a:tab pos="28194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Case: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Suitable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simple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conditional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assignments.</a:t>
            </a:r>
            <a:endParaRPr sz="1800">
              <a:latin typeface="Calibri"/>
              <a:cs typeface="Calibri"/>
            </a:endParaRPr>
          </a:p>
          <a:p>
            <a:pPr marL="281305" marR="5080" indent="-268605">
              <a:lnSpc>
                <a:spcPts val="2210"/>
              </a:lnSpc>
              <a:spcBef>
                <a:spcPts val="10"/>
              </a:spcBef>
              <a:buAutoNum type="arabicPeriod"/>
              <a:tabLst>
                <a:tab pos="28130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Readability: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conditions,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reduce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clarity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if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overused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34" y="1219580"/>
            <a:ext cx="6465779" cy="189741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099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4.10</a:t>
            </a:r>
            <a:r>
              <a:rPr dirty="0" sz="39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Switch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6804" y="1122679"/>
            <a:ext cx="452882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854" marR="191135" indent="-22415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812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Multi-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way</a:t>
            </a:r>
            <a:r>
              <a:rPr dirty="0" sz="15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Branching: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cleaner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method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for</a:t>
            </a:r>
            <a:r>
              <a:rPr dirty="0" sz="15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multi-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way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branching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if-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else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expression.</a:t>
            </a:r>
            <a:endParaRPr sz="1500">
              <a:latin typeface="Calibri"/>
              <a:cs typeface="Calibri"/>
            </a:endParaRPr>
          </a:p>
          <a:p>
            <a:pPr marL="236854" marR="40640" indent="-224154">
              <a:lnSpc>
                <a:spcPct val="100000"/>
              </a:lnSpc>
              <a:buAutoNum type="arabicPeriod"/>
              <a:tabLst>
                <a:tab pos="23812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Integer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Character</a:t>
            </a:r>
            <a:r>
              <a:rPr dirty="0" sz="15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Expressions: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switch</a:t>
            </a:r>
            <a:r>
              <a:rPr dirty="0" sz="1500" spc="50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500">
                <a:solidFill>
                  <a:srgbClr val="4DDAF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expression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must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result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an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integer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value,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match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labels.</a:t>
            </a:r>
            <a:endParaRPr sz="1500">
              <a:latin typeface="Calibri"/>
              <a:cs typeface="Calibri"/>
            </a:endParaRPr>
          </a:p>
          <a:p>
            <a:pPr marL="236854" marR="48895" indent="-224154">
              <a:lnSpc>
                <a:spcPct val="100000"/>
              </a:lnSpc>
              <a:buAutoNum type="arabicPeriod"/>
              <a:tabLst>
                <a:tab pos="23812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Case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Labels: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Represents</a:t>
            </a:r>
            <a:r>
              <a:rPr dirty="0" sz="15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individual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branches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Execution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jumps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matching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label.</a:t>
            </a:r>
            <a:endParaRPr sz="1500">
              <a:latin typeface="Calibri"/>
              <a:cs typeface="Calibri"/>
            </a:endParaRPr>
          </a:p>
          <a:p>
            <a:pPr marL="236854" marR="5080" indent="-224154">
              <a:lnSpc>
                <a:spcPct val="100000"/>
              </a:lnSpc>
              <a:buAutoNum type="arabicPeriod"/>
              <a:tabLst>
                <a:tab pos="23812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Break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Statement:</a:t>
            </a:r>
            <a:r>
              <a:rPr dirty="0" sz="15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exit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switch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block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executed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"fall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through"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subsequent</a:t>
            </a:r>
            <a:r>
              <a:rPr dirty="0" sz="15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cases.</a:t>
            </a:r>
            <a:endParaRPr sz="1500">
              <a:latin typeface="Calibri"/>
              <a:cs typeface="Calibri"/>
            </a:endParaRPr>
          </a:p>
          <a:p>
            <a:pPr marL="236854" marR="267335" indent="-224154">
              <a:lnSpc>
                <a:spcPct val="100000"/>
              </a:lnSpc>
              <a:buAutoNum type="arabicPeriod"/>
              <a:tabLst>
                <a:tab pos="238125" algn="l"/>
              </a:tabLst>
            </a:pP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Default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Case: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Optional.</a:t>
            </a:r>
            <a:r>
              <a:rPr dirty="0" sz="15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Executes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if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no</a:t>
            </a:r>
            <a:r>
              <a:rPr dirty="0" sz="15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case</a:t>
            </a:r>
            <a:r>
              <a:rPr dirty="0" sz="15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DDAFF"/>
                </a:solidFill>
                <a:latin typeface="Calibri"/>
                <a:cs typeface="Calibri"/>
              </a:rPr>
              <a:t>matches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Placed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end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DDAFF"/>
                </a:solidFill>
                <a:latin typeface="Calibri"/>
                <a:cs typeface="Calibri"/>
              </a:rPr>
              <a:t>switch</a:t>
            </a:r>
            <a:r>
              <a:rPr dirty="0" sz="15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block.</a:t>
            </a:r>
            <a:endParaRPr sz="1500">
              <a:latin typeface="Calibri"/>
              <a:cs typeface="Calibri"/>
            </a:endParaRPr>
          </a:p>
          <a:p>
            <a:pPr marL="236854" marR="146050" indent="-224154">
              <a:lnSpc>
                <a:spcPct val="100000"/>
              </a:lnSpc>
              <a:buAutoNum type="arabicPeriod"/>
              <a:tabLst>
                <a:tab pos="238125" algn="l"/>
              </a:tabLst>
            </a:pPr>
            <a:r>
              <a:rPr dirty="0" sz="1500">
                <a:solidFill>
                  <a:srgbClr val="FFA50A"/>
                </a:solidFill>
                <a:latin typeface="Calibri"/>
                <a:cs typeface="Calibri"/>
              </a:rPr>
              <a:t>Enhances</a:t>
            </a:r>
            <a:r>
              <a:rPr dirty="0" sz="15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A50A"/>
                </a:solidFill>
                <a:latin typeface="Calibri"/>
                <a:cs typeface="Calibri"/>
              </a:rPr>
              <a:t>Readability:</a:t>
            </a:r>
            <a:r>
              <a:rPr dirty="0" sz="15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conditional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logic,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switch</a:t>
            </a:r>
            <a:r>
              <a:rPr dirty="0" sz="1500" spc="-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can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make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code</a:t>
            </a:r>
            <a:r>
              <a:rPr dirty="0" sz="15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2FF00"/>
                </a:solidFill>
                <a:latin typeface="Calibri"/>
                <a:cs typeface="Calibri"/>
              </a:rPr>
              <a:t>more</a:t>
            </a:r>
            <a:r>
              <a:rPr dirty="0" sz="15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readable </a:t>
            </a:r>
            <a:r>
              <a:rPr dirty="0" sz="1500" spc="-10">
                <a:solidFill>
                  <a:srgbClr val="02FF0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nested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if-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statements.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8758" y="943190"/>
            <a:ext cx="3445738" cy="4073033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09900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4.10</a:t>
            </a:r>
            <a:r>
              <a:rPr dirty="0" sz="3900" spc="-30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spc="-10" b="0">
                <a:latin typeface="Comic Sans MS"/>
                <a:cs typeface="Comic Sans MS"/>
              </a:rPr>
              <a:t>Switch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45" y="1120457"/>
            <a:ext cx="4498949" cy="391808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5032" y="1120457"/>
            <a:ext cx="4347679" cy="320420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64664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4.10</a:t>
            </a:r>
            <a:r>
              <a:rPr dirty="0" sz="3900" spc="-5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4DDAFF"/>
                </a:solidFill>
                <a:latin typeface="Comic Sans MS"/>
                <a:cs typeface="Comic Sans MS"/>
              </a:rPr>
              <a:t>Switch</a:t>
            </a:r>
            <a:r>
              <a:rPr dirty="0" sz="4000" spc="-35" b="0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dirty="0" sz="4000" spc="-35" b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4000" spc="-25" b="0">
                <a:latin typeface="Comic Sans MS"/>
                <a:cs typeface="Comic Sans MS"/>
              </a:rPr>
              <a:t>If-</a:t>
            </a:r>
            <a:r>
              <a:rPr dirty="0" sz="4000" spc="-20" b="0">
                <a:latin typeface="Comic Sans MS"/>
                <a:cs typeface="Comic Sans MS"/>
              </a:rPr>
              <a:t>else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0697" y="828535"/>
            <a:ext cx="2178850" cy="420816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0010" y="828535"/>
            <a:ext cx="2803156" cy="224414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89245" y="999235"/>
            <a:ext cx="5900420" cy="3914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38125" marR="2835910" indent="-225425">
              <a:lnSpc>
                <a:spcPct val="100400"/>
              </a:lnSpc>
              <a:spcBef>
                <a:spcPts val="90"/>
              </a:spcBef>
              <a:buAutoNum type="arabicPeriod"/>
              <a:tabLst>
                <a:tab pos="23812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Scope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Comparison: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switch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equality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one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variable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; 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if-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else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evaluate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complex conditions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ts val="2090"/>
              </a:lnSpc>
              <a:buClr>
                <a:srgbClr val="FFA50A"/>
              </a:buClr>
              <a:buAutoNum type="arabicPeriod"/>
              <a:tabLst>
                <a:tab pos="237490" algn="l"/>
              </a:tabLst>
            </a:pP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Float</a:t>
            </a:r>
            <a:r>
              <a:rPr dirty="0" sz="1800" spc="-4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expression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cannot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be</a:t>
            </a:r>
            <a:endParaRPr sz="1800">
              <a:latin typeface="Calibri"/>
              <a:cs typeface="Calibri"/>
            </a:endParaRPr>
          </a:p>
          <a:p>
            <a:pPr marL="238125">
              <a:lnSpc>
                <a:spcPts val="2135"/>
              </a:lnSpc>
              <a:spcBef>
                <a:spcPts val="50"/>
              </a:spcBef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tested</a:t>
            </a:r>
            <a:r>
              <a:rPr dirty="0" sz="1800" spc="-5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switch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8125" marR="2702560" indent="-225425">
              <a:lnSpc>
                <a:spcPts val="2180"/>
              </a:lnSpc>
              <a:spcBef>
                <a:spcPts val="30"/>
              </a:spcBef>
              <a:buAutoNum type="arabicPeriod" startAt="3"/>
              <a:tabLst>
                <a:tab pos="23812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Multiple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cases</a:t>
            </a:r>
            <a:r>
              <a:rPr dirty="0" sz="1800" spc="-4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same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expressions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6854" marR="5080" indent="-224154">
              <a:lnSpc>
                <a:spcPts val="2110"/>
              </a:lnSpc>
              <a:spcBef>
                <a:spcPts val="450"/>
              </a:spcBef>
              <a:buAutoNum type="arabicPeriod" startAt="3"/>
              <a:tabLst>
                <a:tab pos="236854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Readability: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switch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cleaner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discrete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values;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if-</a:t>
            </a:r>
            <a:r>
              <a:rPr dirty="0" sz="1800" spc="-20">
                <a:solidFill>
                  <a:srgbClr val="02FF00"/>
                </a:solidFill>
                <a:latin typeface="Calibri"/>
                <a:cs typeface="Calibri"/>
              </a:rPr>
              <a:t>else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versatile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8125" marR="205740" indent="-225425">
              <a:lnSpc>
                <a:spcPts val="2180"/>
              </a:lnSpc>
              <a:spcBef>
                <a:spcPts val="40"/>
              </a:spcBef>
              <a:buAutoNum type="arabicPeriod" startAt="3"/>
              <a:tabLst>
                <a:tab pos="238125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Performance: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switch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might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faster</a:t>
            </a:r>
            <a:r>
              <a:rPr dirty="0" sz="1800" spc="-4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compiler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optimizations.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ts val="2039"/>
              </a:lnSpc>
              <a:buAutoNum type="arabicPeriod" startAt="3"/>
              <a:tabLst>
                <a:tab pos="237490" algn="l"/>
              </a:tabLst>
            </a:pPr>
            <a:r>
              <a:rPr dirty="0" sz="1800" spc="-20">
                <a:solidFill>
                  <a:srgbClr val="FFA50A"/>
                </a:solidFill>
                <a:latin typeface="Calibri"/>
                <a:cs typeface="Calibri"/>
              </a:rPr>
              <a:t>Fall-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through: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switch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fall-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through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if-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else</a:t>
            </a:r>
            <a:r>
              <a:rPr dirty="0" sz="1800" spc="-3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executes</a:t>
            </a:r>
            <a:endParaRPr sz="1800">
              <a:latin typeface="Calibri"/>
              <a:cs typeface="Calibri"/>
            </a:endParaRPr>
          </a:p>
          <a:p>
            <a:pPr marL="238125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only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one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matched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block.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57705">
              <a:lnSpc>
                <a:spcPct val="100000"/>
              </a:lnSpc>
              <a:spcBef>
                <a:spcPts val="100"/>
              </a:spcBef>
            </a:pPr>
            <a:r>
              <a:rPr dirty="0" sz="3900" b="0">
                <a:solidFill>
                  <a:srgbClr val="FFA50A"/>
                </a:solidFill>
                <a:latin typeface="Comic Sans MS"/>
                <a:cs typeface="Comic Sans MS"/>
              </a:rPr>
              <a:t>4.11</a:t>
            </a:r>
            <a:r>
              <a:rPr dirty="0" sz="3900" spc="-45" b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4000" b="0">
                <a:latin typeface="Comic Sans MS"/>
                <a:cs typeface="Comic Sans MS"/>
              </a:rPr>
              <a:t>Goto</a:t>
            </a:r>
            <a:r>
              <a:rPr dirty="0" sz="4000" spc="-30" b="0">
                <a:latin typeface="Comic Sans MS"/>
                <a:cs typeface="Comic Sans MS"/>
              </a:rPr>
              <a:t> </a:t>
            </a:r>
            <a:r>
              <a:rPr dirty="0" sz="4000" spc="-10" b="0">
                <a:solidFill>
                  <a:srgbClr val="FFA50A"/>
                </a:solidFill>
                <a:latin typeface="Comic Sans MS"/>
                <a:cs typeface="Comic Sans MS"/>
              </a:rPr>
              <a:t>Statement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49207" y="3388867"/>
            <a:ext cx="585660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7490" indent="-224790">
              <a:lnSpc>
                <a:spcPts val="2135"/>
              </a:lnSpc>
              <a:spcBef>
                <a:spcPts val="100"/>
              </a:spcBef>
              <a:buAutoNum type="arabicPeriod"/>
              <a:tabLst>
                <a:tab pos="23749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Unconditional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Jump: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goto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directs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specific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label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ts val="2135"/>
              </a:lnSpc>
              <a:buAutoNum type="arabicPeriod"/>
              <a:tabLst>
                <a:tab pos="23749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Label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Usage:</a:t>
            </a:r>
            <a:r>
              <a:rPr dirty="0" sz="18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name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colon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myLabel: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).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37490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Limited</a:t>
            </a:r>
            <a:r>
              <a:rPr dirty="0" sz="18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Scope:</a:t>
            </a:r>
            <a:r>
              <a:rPr dirty="0" sz="18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must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be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in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same</a:t>
            </a:r>
            <a:r>
              <a:rPr dirty="0" sz="18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function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8125" marR="677545" indent="-225425">
              <a:lnSpc>
                <a:spcPts val="2110"/>
              </a:lnSpc>
              <a:spcBef>
                <a:spcPts val="160"/>
              </a:spcBef>
              <a:buAutoNum type="arabicPeriod"/>
              <a:tabLst>
                <a:tab pos="238125" algn="l"/>
              </a:tabLst>
            </a:pP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Selective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A50A"/>
                </a:solidFill>
                <a:latin typeface="Calibri"/>
                <a:cs typeface="Calibri"/>
              </a:rPr>
              <a:t>Use:</a:t>
            </a:r>
            <a:r>
              <a:rPr dirty="0" sz="1800" spc="-4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exiting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nested</a:t>
            </a:r>
            <a:r>
              <a:rPr dirty="0" sz="18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loops</a:t>
            </a:r>
            <a:r>
              <a:rPr dirty="0" sz="1800" spc="-5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handling,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generally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discouraged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ts val="2125"/>
              </a:lnSpc>
              <a:buAutoNum type="arabicPeriod"/>
              <a:tabLst>
                <a:tab pos="237490" algn="l"/>
              </a:tabLst>
            </a:pPr>
            <a:r>
              <a:rPr dirty="0" sz="1800" spc="-10">
                <a:solidFill>
                  <a:srgbClr val="FFA50A"/>
                </a:solidFill>
                <a:latin typeface="Calibri"/>
                <a:cs typeface="Calibri"/>
              </a:rPr>
              <a:t>Drawbacks:</a:t>
            </a:r>
            <a:r>
              <a:rPr dirty="0" sz="18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lead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DDAFF"/>
                </a:solidFill>
                <a:latin typeface="Calibri"/>
                <a:cs typeface="Calibri"/>
              </a:rPr>
              <a:t>hard-</a:t>
            </a:r>
            <a:r>
              <a:rPr dirty="0" sz="1800" spc="-15">
                <a:solidFill>
                  <a:srgbClr val="4DDAFF"/>
                </a:solidFill>
                <a:latin typeface="Calibri"/>
                <a:cs typeface="Calibri"/>
              </a:rPr>
              <a:t>to-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follow</a:t>
            </a:r>
            <a:r>
              <a:rPr dirty="0" sz="18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code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8643" y="933500"/>
            <a:ext cx="2711907" cy="22992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186" y="933500"/>
            <a:ext cx="3656901" cy="230774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412" y="54355"/>
            <a:ext cx="20358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 b="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200">
              <a:latin typeface="Comic Sans MS"/>
              <a:cs typeface="Comic Sans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34661" y="987044"/>
            <a:ext cx="419481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dirty="0" sz="2400" spc="-6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dirty="0" sz="2400" spc="-6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Decision</a:t>
            </a:r>
            <a:r>
              <a:rPr dirty="0" sz="2400" spc="-5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Control</a:t>
            </a:r>
            <a:r>
              <a:rPr dirty="0" sz="2400" spc="-50">
                <a:solidFill>
                  <a:srgbClr val="EE2B28"/>
                </a:solidFill>
                <a:latin typeface="Comic Sans MS"/>
                <a:cs typeface="Comic Sans MS"/>
              </a:rPr>
              <a:t> ?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spcBef>
                <a:spcPts val="25"/>
              </a:spcBef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Relational</a:t>
            </a:r>
            <a:r>
              <a:rPr dirty="0" sz="2400" spc="-8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EE2B28"/>
                </a:solidFill>
                <a:latin typeface="Comic Sans MS"/>
                <a:cs typeface="Comic Sans MS"/>
              </a:rPr>
              <a:t>if</a:t>
            </a:r>
            <a:r>
              <a:rPr dirty="0" sz="2400" spc="-20">
                <a:solidFill>
                  <a:srgbClr val="EE2B28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Statement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Truthy</a:t>
            </a:r>
            <a:r>
              <a:rPr dirty="0" sz="24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dirty="0" sz="24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Falsy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 spc="-10">
                <a:solidFill>
                  <a:srgbClr val="EE2B28"/>
                </a:solidFill>
                <a:latin typeface="Comic Sans MS"/>
                <a:cs typeface="Comic Sans MS"/>
              </a:rPr>
              <a:t>if-</a:t>
            </a:r>
            <a:r>
              <a:rPr dirty="0" sz="2400" spc="-20">
                <a:solidFill>
                  <a:srgbClr val="EE2B28"/>
                </a:solidFill>
                <a:latin typeface="Comic Sans MS"/>
                <a:cs typeface="Comic Sans MS"/>
              </a:rPr>
              <a:t>else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if-else-</a:t>
            </a: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if</a:t>
            </a:r>
            <a:r>
              <a:rPr dirty="0" sz="24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Ladder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spcBef>
                <a:spcPts val="25"/>
              </a:spcBef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Nested</a:t>
            </a:r>
            <a:r>
              <a:rPr dirty="0" sz="24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25">
                <a:solidFill>
                  <a:srgbClr val="EE2B28"/>
                </a:solidFill>
                <a:latin typeface="Comic Sans MS"/>
                <a:cs typeface="Comic Sans MS"/>
              </a:rPr>
              <a:t>if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ts val="2845"/>
              </a:lnSpc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FFA50A"/>
                </a:solidFill>
                <a:latin typeface="Comic Sans MS"/>
                <a:cs typeface="Comic Sans MS"/>
              </a:rPr>
              <a:t>Logical</a:t>
            </a:r>
            <a:r>
              <a:rPr dirty="0" sz="2400" spc="-7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4DDAFF"/>
                </a:solidFill>
                <a:latin typeface="Comic Sans MS"/>
                <a:cs typeface="Comic Sans MS"/>
              </a:rPr>
              <a:t>Operators</a:t>
            </a:r>
            <a:endParaRPr sz="2400">
              <a:latin typeface="Comic Sans MS"/>
              <a:cs typeface="Comic Sans MS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91666"/>
              <a:buAutoNum type="arabicPeriod"/>
              <a:tabLst>
                <a:tab pos="412115" algn="l"/>
              </a:tabLst>
            </a:pPr>
            <a:r>
              <a:rPr dirty="0" sz="2400">
                <a:solidFill>
                  <a:srgbClr val="4DDAFF"/>
                </a:solidFill>
                <a:latin typeface="Comic Sans MS"/>
                <a:cs typeface="Comic Sans MS"/>
              </a:rPr>
              <a:t>Ternary</a:t>
            </a:r>
            <a:r>
              <a:rPr dirty="0" sz="2400" spc="-75">
                <a:solidFill>
                  <a:srgbClr val="4DDAFF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Operator</a:t>
            </a:r>
            <a:endParaRPr sz="2400">
              <a:latin typeface="Comic Sans MS"/>
              <a:cs typeface="Comic Sans MS"/>
            </a:endParaRPr>
          </a:p>
          <a:p>
            <a:pPr marL="411480" indent="-398780">
              <a:lnSpc>
                <a:spcPct val="100000"/>
              </a:lnSpc>
              <a:buClr>
                <a:srgbClr val="FFA50A"/>
              </a:buClr>
              <a:buSzPct val="91666"/>
              <a:buAutoNum type="arabicPeriod"/>
              <a:tabLst>
                <a:tab pos="411480" algn="l"/>
              </a:tabLst>
            </a:pPr>
            <a:r>
              <a:rPr dirty="0" sz="2400" spc="-10">
                <a:solidFill>
                  <a:srgbClr val="02FF00"/>
                </a:solidFill>
                <a:latin typeface="Comic Sans MS"/>
                <a:cs typeface="Comic Sans MS"/>
              </a:rPr>
              <a:t>Switch</a:t>
            </a:r>
            <a:endParaRPr sz="2400">
              <a:latin typeface="Comic Sans MS"/>
              <a:cs typeface="Comic Sans MS"/>
            </a:endParaRPr>
          </a:p>
          <a:p>
            <a:pPr marL="412750" indent="-40005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91666"/>
              <a:buAutoNum type="arabicPeriod"/>
              <a:tabLst>
                <a:tab pos="412750" algn="l"/>
              </a:tabLst>
            </a:pPr>
            <a:r>
              <a:rPr dirty="0" sz="2400">
                <a:solidFill>
                  <a:srgbClr val="02FF00"/>
                </a:solidFill>
                <a:latin typeface="Comic Sans MS"/>
                <a:cs typeface="Comic Sans MS"/>
              </a:rPr>
              <a:t>Goto</a:t>
            </a:r>
            <a:r>
              <a:rPr dirty="0" sz="24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dirty="0" sz="2400" spc="-10">
                <a:solidFill>
                  <a:srgbClr val="FFA50A"/>
                </a:solidFill>
                <a:latin typeface="Comic Sans MS"/>
                <a:cs typeface="Comic Sans MS"/>
              </a:rPr>
              <a:t>Statement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5357" y="1256284"/>
            <a:ext cx="5808345" cy="22263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82575" marR="5080" indent="-270510">
              <a:lnSpc>
                <a:spcPts val="1900"/>
              </a:lnSpc>
              <a:spcBef>
                <a:spcPts val="180"/>
              </a:spcBef>
              <a:buAutoNum type="arabicPeriod" startAt="19"/>
              <a:tabLst>
                <a:tab pos="28257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determines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if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number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positive,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negative,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 zero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81940" indent="-269875">
              <a:lnSpc>
                <a:spcPts val="1830"/>
              </a:lnSpc>
              <a:buAutoNum type="arabicPeriod" startAt="19"/>
              <a:tabLst>
                <a:tab pos="28194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determines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number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odd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even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82575" marR="594360" indent="-269875">
              <a:lnSpc>
                <a:spcPts val="1900"/>
              </a:lnSpc>
              <a:spcBef>
                <a:spcPts val="175"/>
              </a:spcBef>
              <a:buAutoNum type="arabicPeriod" startAt="19"/>
              <a:tabLst>
                <a:tab pos="282575" algn="l"/>
                <a:tab pos="327660" algn="l"/>
              </a:tabLst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determines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greatest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three numbers.</a:t>
            </a:r>
            <a:endParaRPr sz="1600">
              <a:latin typeface="Calibri"/>
              <a:cs typeface="Calibri"/>
            </a:endParaRPr>
          </a:p>
          <a:p>
            <a:pPr marL="281940" indent="-269875">
              <a:lnSpc>
                <a:spcPts val="1820"/>
              </a:lnSpc>
              <a:buAutoNum type="arabicPeriod" startAt="19"/>
              <a:tabLst>
                <a:tab pos="28194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determines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if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given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year</a:t>
            </a:r>
            <a:r>
              <a:rPr dirty="0" sz="1600" spc="-1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leap</a:t>
            </a:r>
            <a:r>
              <a:rPr dirty="0" sz="1600" spc="-20">
                <a:solidFill>
                  <a:srgbClr val="D1D5DB"/>
                </a:solidFill>
                <a:latin typeface="Calibri"/>
                <a:cs typeface="Calibri"/>
              </a:rPr>
              <a:t> year</a:t>
            </a:r>
            <a:endParaRPr sz="1600">
              <a:latin typeface="Calibri"/>
              <a:cs typeface="Calibri"/>
            </a:endParaRPr>
          </a:p>
          <a:p>
            <a:pPr marL="282575" marR="163830">
              <a:lnSpc>
                <a:spcPts val="1900"/>
              </a:lnSpc>
              <a:spcBef>
                <a:spcPts val="70"/>
              </a:spcBef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(considering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conditions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like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divisible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by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4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but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not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100,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unless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also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divisible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by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400).</a:t>
            </a:r>
            <a:endParaRPr sz="1600">
              <a:latin typeface="Calibri"/>
              <a:cs typeface="Calibri"/>
            </a:endParaRPr>
          </a:p>
          <a:p>
            <a:pPr marL="281940" indent="-269875">
              <a:lnSpc>
                <a:spcPct val="100000"/>
              </a:lnSpc>
              <a:spcBef>
                <a:spcPts val="30"/>
              </a:spcBef>
              <a:buAutoNum type="arabicPeriod" startAt="23"/>
              <a:tabLst>
                <a:tab pos="28194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calculates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grades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based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on</a:t>
            </a:r>
            <a:r>
              <a:rPr dirty="0" sz="16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marks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55232" y="3453891"/>
            <a:ext cx="129857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&gt;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above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90%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&gt;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above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60%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826476" y="3453891"/>
            <a:ext cx="130429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952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&gt;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above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75%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D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&gt;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above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30%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5357" y="3935475"/>
            <a:ext cx="583755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2575">
              <a:lnSpc>
                <a:spcPts val="1910"/>
              </a:lnSpc>
              <a:spcBef>
                <a:spcPts val="100"/>
              </a:spcBef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F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&gt;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below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30%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24.Create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categorize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person</a:t>
            </a:r>
            <a:r>
              <a:rPr dirty="0" sz="1600" spc="-3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into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different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D1D5DB"/>
                </a:solidFill>
                <a:latin typeface="Calibri"/>
                <a:cs typeface="Calibri"/>
              </a:rPr>
              <a:t>age</a:t>
            </a:r>
            <a:r>
              <a:rPr dirty="0" sz="16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D1D5DB"/>
                </a:solidFill>
                <a:latin typeface="Calibri"/>
                <a:cs typeface="Calibri"/>
              </a:rPr>
              <a:t>groups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5232" y="4432300"/>
            <a:ext cx="148526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Child</a:t>
            </a:r>
            <a:r>
              <a:rPr dirty="0" sz="1600" spc="-3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&gt;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below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13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Adult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&gt;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below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60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91386" y="4432300"/>
            <a:ext cx="150876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13970">
              <a:lnSpc>
                <a:spcPts val="1900"/>
              </a:lnSpc>
              <a:spcBef>
                <a:spcPts val="180"/>
              </a:spcBef>
            </a:pP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Teen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&gt;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below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20 </a:t>
            </a:r>
            <a:r>
              <a:rPr dirty="0" sz="1600" spc="-20">
                <a:solidFill>
                  <a:srgbClr val="4DDAFF"/>
                </a:solidFill>
                <a:latin typeface="Calibri"/>
                <a:cs typeface="Calibri"/>
              </a:rPr>
              <a:t>Senior-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&gt;</a:t>
            </a:r>
            <a:r>
              <a:rPr dirty="0" sz="16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above</a:t>
            </a:r>
            <a:r>
              <a:rPr dirty="0" sz="1600" spc="-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DDAFF"/>
                </a:solidFill>
                <a:latin typeface="Calibri"/>
                <a:cs typeface="Calibri"/>
              </a:rPr>
              <a:t>60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448" y="1417828"/>
            <a:ext cx="5386070" cy="510540"/>
          </a:xfrm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355600" marR="5080" indent="-342900">
              <a:lnSpc>
                <a:spcPts val="1900"/>
              </a:lnSpc>
              <a:spcBef>
                <a:spcPts val="180"/>
              </a:spcBef>
            </a:pPr>
            <a:r>
              <a:rPr dirty="0" sz="1600" b="0">
                <a:solidFill>
                  <a:srgbClr val="FFA50A"/>
                </a:solidFill>
                <a:latin typeface="Calibri"/>
                <a:cs typeface="Calibri"/>
              </a:rPr>
              <a:t>25.</a:t>
            </a:r>
            <a:r>
              <a:rPr dirty="0" sz="1600" spc="265" b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 b="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 b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b="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 b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 b="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 b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b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0">
                <a:latin typeface="Calibri"/>
                <a:cs typeface="Calibri"/>
              </a:rPr>
              <a:t>find</a:t>
            </a:r>
            <a:r>
              <a:rPr dirty="0" sz="1600" spc="-25" b="0">
                <a:latin typeface="Calibri"/>
                <a:cs typeface="Calibri"/>
              </a:rPr>
              <a:t> </a:t>
            </a:r>
            <a:r>
              <a:rPr dirty="0" sz="1600" b="0">
                <a:latin typeface="Calibri"/>
                <a:cs typeface="Calibri"/>
              </a:rPr>
              <a:t>the</a:t>
            </a:r>
            <a:r>
              <a:rPr dirty="0" sz="1600" spc="-20" b="0">
                <a:latin typeface="Calibri"/>
                <a:cs typeface="Calibri"/>
              </a:rPr>
              <a:t> </a:t>
            </a:r>
            <a:r>
              <a:rPr dirty="0" sz="1600" b="0">
                <a:latin typeface="Calibri"/>
                <a:cs typeface="Calibri"/>
              </a:rPr>
              <a:t>minimum</a:t>
            </a:r>
            <a:r>
              <a:rPr dirty="0" sz="1600" spc="-25" b="0">
                <a:latin typeface="Calibri"/>
                <a:cs typeface="Calibri"/>
              </a:rPr>
              <a:t> </a:t>
            </a:r>
            <a:r>
              <a:rPr dirty="0" sz="1600" b="0">
                <a:latin typeface="Calibri"/>
                <a:cs typeface="Calibri"/>
              </a:rPr>
              <a:t>of</a:t>
            </a:r>
            <a:r>
              <a:rPr dirty="0" sz="1600" spc="-25" b="0">
                <a:latin typeface="Calibri"/>
                <a:cs typeface="Calibri"/>
              </a:rPr>
              <a:t> </a:t>
            </a:r>
            <a:r>
              <a:rPr dirty="0" sz="1600" b="0">
                <a:latin typeface="Calibri"/>
                <a:cs typeface="Calibri"/>
              </a:rPr>
              <a:t>two</a:t>
            </a:r>
            <a:r>
              <a:rPr dirty="0" sz="1600" spc="-15" b="0">
                <a:latin typeface="Calibri"/>
                <a:cs typeface="Calibri"/>
              </a:rPr>
              <a:t> </a:t>
            </a:r>
            <a:r>
              <a:rPr dirty="0" sz="1600" b="0">
                <a:latin typeface="Calibri"/>
                <a:cs typeface="Calibri"/>
              </a:rPr>
              <a:t>numbers</a:t>
            </a:r>
            <a:r>
              <a:rPr dirty="0" sz="1600" spc="-25" b="0">
                <a:latin typeface="Calibri"/>
                <a:cs typeface="Calibri"/>
              </a:rPr>
              <a:t> </a:t>
            </a:r>
            <a:r>
              <a:rPr dirty="0" sz="1600" spc="-10" b="0">
                <a:solidFill>
                  <a:srgbClr val="4DDAFF"/>
                </a:solidFill>
                <a:latin typeface="Calibri"/>
                <a:cs typeface="Calibri"/>
              </a:rPr>
              <a:t>using </a:t>
            </a:r>
            <a:r>
              <a:rPr dirty="0" sz="1600" b="0">
                <a:solidFill>
                  <a:srgbClr val="4DDAFF"/>
                </a:solidFill>
                <a:latin typeface="Calibri"/>
                <a:cs typeface="Calibri"/>
              </a:rPr>
              <a:t>ternary</a:t>
            </a:r>
            <a:r>
              <a:rPr dirty="0" sz="1600" spc="-50" b="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 b="0">
                <a:solidFill>
                  <a:srgbClr val="4DDAFF"/>
                </a:solidFill>
                <a:latin typeface="Calibri"/>
                <a:cs typeface="Calibri"/>
              </a:rPr>
              <a:t>operator.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3448" y="1899411"/>
            <a:ext cx="5680710" cy="310642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55600" marR="425450" indent="-342900">
              <a:lnSpc>
                <a:spcPct val="105000"/>
              </a:lnSpc>
              <a:spcBef>
                <a:spcPts val="5"/>
              </a:spcBef>
              <a:buAutoNum type="arabicPeriod" startAt="26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given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number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odd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40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ternary</a:t>
            </a:r>
            <a:r>
              <a:rPr dirty="0" sz="1600" spc="-3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operator.</a:t>
            </a:r>
            <a:endParaRPr sz="1600">
              <a:latin typeface="Calibri"/>
              <a:cs typeface="Calibri"/>
            </a:endParaRPr>
          </a:p>
          <a:p>
            <a:pPr marL="355600" marR="481330" indent="-342900">
              <a:lnSpc>
                <a:spcPts val="1900"/>
              </a:lnSpc>
              <a:spcBef>
                <a:spcPts val="55"/>
              </a:spcBef>
              <a:buAutoNum type="arabicPeriod" startAt="26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calculate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absolute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value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given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integer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using</a:t>
            </a:r>
            <a:r>
              <a:rPr dirty="0" sz="16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DDAFF"/>
                </a:solidFill>
                <a:latin typeface="Calibri"/>
                <a:cs typeface="Calibri"/>
              </a:rPr>
              <a:t>ternary</a:t>
            </a:r>
            <a:r>
              <a:rPr dirty="0" sz="1600" spc="-5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DDAFF"/>
                </a:solidFill>
                <a:latin typeface="Calibri"/>
                <a:cs typeface="Calibri"/>
              </a:rPr>
              <a:t>operator.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20"/>
              </a:lnSpc>
              <a:buAutoNum type="arabicPeriod" startAt="26"/>
              <a:tabLst>
                <a:tab pos="354965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4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student's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score,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categorize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10"/>
              </a:lnSpc>
            </a:pP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"High",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2FF00"/>
                </a:solidFill>
                <a:latin typeface="Calibri"/>
                <a:cs typeface="Calibri"/>
              </a:rPr>
              <a:t>"Moderate",</a:t>
            </a:r>
            <a:r>
              <a:rPr dirty="0" sz="16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dirty="0" sz="1600" spc="-2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2FF00"/>
                </a:solidFill>
                <a:latin typeface="Calibri"/>
                <a:cs typeface="Calibri"/>
              </a:rPr>
              <a:t>"Low"</a:t>
            </a:r>
            <a:r>
              <a:rPr dirty="0" sz="16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ternary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operator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ts val="1905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scores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80,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Moderate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50-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80,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50).</a:t>
            </a:r>
            <a:endParaRPr sz="1600">
              <a:latin typeface="Calibri"/>
              <a:cs typeface="Calibri"/>
            </a:endParaRPr>
          </a:p>
          <a:p>
            <a:pPr marL="355600" marR="5080" indent="-342900">
              <a:lnSpc>
                <a:spcPts val="2110"/>
              </a:lnSpc>
              <a:spcBef>
                <a:spcPts val="95"/>
              </a:spcBef>
              <a:buAutoNum type="arabicPeriod" startAt="29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print</a:t>
            </a:r>
            <a:r>
              <a:rPr dirty="0" sz="18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month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year</a:t>
            </a:r>
            <a:r>
              <a:rPr dirty="0" sz="1800" spc="-3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based</a:t>
            </a:r>
            <a:r>
              <a:rPr dirty="0" sz="18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on</a:t>
            </a:r>
            <a:r>
              <a:rPr dirty="0" sz="18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number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(1-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12)</a:t>
            </a:r>
            <a:r>
              <a:rPr dirty="0" sz="1800" spc="-1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input</a:t>
            </a:r>
            <a:r>
              <a:rPr dirty="0" sz="18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dirty="0" sz="18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dirty="0" sz="1800" spc="-1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D1D5DB"/>
                </a:solidFill>
                <a:latin typeface="Calibri"/>
                <a:cs typeface="Calibri"/>
              </a:rPr>
              <a:t>user.</a:t>
            </a:r>
            <a:endParaRPr sz="1800">
              <a:latin typeface="Calibri"/>
              <a:cs typeface="Calibri"/>
            </a:endParaRPr>
          </a:p>
          <a:p>
            <a:pPr marL="355600" marR="80645" indent="-342900">
              <a:lnSpc>
                <a:spcPts val="2110"/>
              </a:lnSpc>
              <a:spcBef>
                <a:spcPts val="75"/>
              </a:spcBef>
              <a:buAutoNum type="arabicPeriod" startAt="29"/>
              <a:tabLst>
                <a:tab pos="355600" algn="l"/>
              </a:tabLst>
            </a:pP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Create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A50A"/>
                </a:solidFill>
                <a:latin typeface="Calibri"/>
                <a:cs typeface="Calibri"/>
              </a:rPr>
              <a:t>program</a:t>
            </a:r>
            <a:r>
              <a:rPr dirty="0" sz="1600" spc="-3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D1D5DB"/>
                </a:solidFill>
                <a:latin typeface="Calibri"/>
                <a:cs typeface="Calibri"/>
              </a:rPr>
              <a:t>create</a:t>
            </a:r>
            <a:r>
              <a:rPr dirty="0" sz="1800" spc="-2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2FF00"/>
                </a:solidFill>
                <a:latin typeface="Calibri"/>
                <a:cs typeface="Calibri"/>
              </a:rPr>
              <a:t>simple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2FF00"/>
                </a:solidFill>
                <a:latin typeface="Calibri"/>
                <a:cs typeface="Calibri"/>
              </a:rPr>
              <a:t>calculator</a:t>
            </a:r>
            <a:r>
              <a:rPr dirty="0" sz="1800" spc="-2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that</a:t>
            </a:r>
            <a:r>
              <a:rPr dirty="0" sz="18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uses</a:t>
            </a:r>
            <a:r>
              <a:rPr dirty="0" sz="18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switch</a:t>
            </a:r>
            <a:r>
              <a:rPr dirty="0" sz="1800" spc="-5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D1D5DB"/>
                </a:solidFill>
                <a:latin typeface="Calibri"/>
                <a:cs typeface="Calibri"/>
              </a:rPr>
              <a:t>statement</a:t>
            </a:r>
            <a:r>
              <a:rPr dirty="0" sz="1800" spc="-6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dirty="0" sz="1800" spc="-5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perform</a:t>
            </a:r>
            <a:r>
              <a:rPr dirty="0" sz="1800" spc="-5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basic</a:t>
            </a:r>
            <a:r>
              <a:rPr dirty="0" sz="1800" spc="-5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arithmetic</a:t>
            </a:r>
            <a:r>
              <a:rPr dirty="0" sz="1800" spc="-5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D1D5DB"/>
                </a:solidFill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ts val="2125"/>
              </a:lnSpc>
            </a:pPr>
            <a:r>
              <a:rPr dirty="0" sz="180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dirty="0" sz="1800" spc="-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addition,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subtraction,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multiplication,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DAFF"/>
                </a:solidFill>
                <a:latin typeface="Calibri"/>
                <a:cs typeface="Calibri"/>
              </a:rPr>
              <a:t>and</a:t>
            </a:r>
            <a:r>
              <a:rPr dirty="0" sz="1800" spc="-25">
                <a:solidFill>
                  <a:srgbClr val="4DDA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DDAFF"/>
                </a:solidFill>
                <a:latin typeface="Calibri"/>
                <a:cs typeface="Calibri"/>
              </a:rPr>
              <a:t>division</a:t>
            </a:r>
            <a:r>
              <a:rPr dirty="0" sz="1800" spc="-1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1496567"/>
            <a:ext cx="2648711" cy="264871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4482" y="0"/>
            <a:ext cx="2175357" cy="118154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82" y="104965"/>
            <a:ext cx="643178" cy="72356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39935" y="2820847"/>
            <a:ext cx="2829560" cy="539750"/>
            <a:chOff x="2839935" y="2820847"/>
            <a:chExt cx="2829560" cy="539750"/>
          </a:xfrm>
        </p:grpSpPr>
        <p:sp>
          <p:nvSpPr>
            <p:cNvPr id="3" name="object 3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2718523" y="0"/>
                  </a:moveTo>
                  <a:lnTo>
                    <a:pt x="85636" y="0"/>
                  </a:lnTo>
                  <a:lnTo>
                    <a:pt x="52311" y="6731"/>
                  </a:lnTo>
                  <a:lnTo>
                    <a:pt x="25082" y="25082"/>
                  </a:lnTo>
                  <a:lnTo>
                    <a:pt x="6731" y="52298"/>
                  </a:lnTo>
                  <a:lnTo>
                    <a:pt x="0" y="85636"/>
                  </a:lnTo>
                  <a:lnTo>
                    <a:pt x="0" y="428167"/>
                  </a:lnTo>
                  <a:lnTo>
                    <a:pt x="6731" y="461505"/>
                  </a:lnTo>
                  <a:lnTo>
                    <a:pt x="25082" y="488721"/>
                  </a:lnTo>
                  <a:lnTo>
                    <a:pt x="52311" y="507072"/>
                  </a:lnTo>
                  <a:lnTo>
                    <a:pt x="85636" y="513803"/>
                  </a:lnTo>
                  <a:lnTo>
                    <a:pt x="2718523" y="513803"/>
                  </a:lnTo>
                  <a:lnTo>
                    <a:pt x="2751861" y="507072"/>
                  </a:lnTo>
                  <a:lnTo>
                    <a:pt x="2779077" y="488721"/>
                  </a:lnTo>
                  <a:lnTo>
                    <a:pt x="2797441" y="461505"/>
                  </a:lnTo>
                  <a:lnTo>
                    <a:pt x="2804160" y="428167"/>
                  </a:lnTo>
                  <a:lnTo>
                    <a:pt x="2804160" y="85636"/>
                  </a:lnTo>
                  <a:lnTo>
                    <a:pt x="2797441" y="52298"/>
                  </a:lnTo>
                  <a:lnTo>
                    <a:pt x="2779077" y="25082"/>
                  </a:lnTo>
                  <a:lnTo>
                    <a:pt x="2751861" y="6731"/>
                  </a:lnTo>
                  <a:lnTo>
                    <a:pt x="2718523" y="0"/>
                  </a:lnTo>
                  <a:close/>
                </a:path>
              </a:pathLst>
            </a:custGeom>
            <a:solidFill>
              <a:srgbClr val="FFCD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852635" y="2833547"/>
              <a:ext cx="2804160" cy="514350"/>
            </a:xfrm>
            <a:custGeom>
              <a:avLst/>
              <a:gdLst/>
              <a:ahLst/>
              <a:cxnLst/>
              <a:rect l="l" t="t" r="r" b="b"/>
              <a:pathLst>
                <a:path w="2804160" h="514350">
                  <a:moveTo>
                    <a:pt x="0" y="85636"/>
                  </a:moveTo>
                  <a:lnTo>
                    <a:pt x="6729" y="52303"/>
                  </a:lnTo>
                  <a:lnTo>
                    <a:pt x="25082" y="25082"/>
                  </a:lnTo>
                  <a:lnTo>
                    <a:pt x="52303" y="6729"/>
                  </a:lnTo>
                  <a:lnTo>
                    <a:pt x="85636" y="0"/>
                  </a:lnTo>
                  <a:lnTo>
                    <a:pt x="2718521" y="0"/>
                  </a:lnTo>
                  <a:lnTo>
                    <a:pt x="2751861" y="6729"/>
                  </a:lnTo>
                  <a:lnTo>
                    <a:pt x="2779081" y="25082"/>
                  </a:lnTo>
                  <a:lnTo>
                    <a:pt x="2797431" y="52303"/>
                  </a:lnTo>
                  <a:lnTo>
                    <a:pt x="2804161" y="85636"/>
                  </a:lnTo>
                  <a:lnTo>
                    <a:pt x="2804161" y="428169"/>
                  </a:lnTo>
                  <a:lnTo>
                    <a:pt x="2797431" y="461502"/>
                  </a:lnTo>
                  <a:lnTo>
                    <a:pt x="2779081" y="488723"/>
                  </a:lnTo>
                  <a:lnTo>
                    <a:pt x="2751861" y="507076"/>
                  </a:lnTo>
                  <a:lnTo>
                    <a:pt x="2718521" y="513806"/>
                  </a:lnTo>
                  <a:lnTo>
                    <a:pt x="85636" y="513806"/>
                  </a:lnTo>
                  <a:lnTo>
                    <a:pt x="52303" y="507076"/>
                  </a:lnTo>
                  <a:lnTo>
                    <a:pt x="25082" y="488723"/>
                  </a:lnTo>
                  <a:lnTo>
                    <a:pt x="6729" y="461502"/>
                  </a:lnTo>
                  <a:lnTo>
                    <a:pt x="0" y="428169"/>
                  </a:lnTo>
                  <a:lnTo>
                    <a:pt x="0" y="85636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041904" y="2912871"/>
            <a:ext cx="45783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omic Sans MS"/>
                <a:cs typeface="Comic Sans MS"/>
              </a:rPr>
              <a:t>Our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75569" y="2912871"/>
            <a:ext cx="10064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latin typeface="Comic Sans MS"/>
                <a:cs typeface="Comic Sans MS"/>
              </a:rPr>
              <a:t>Channels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744" y="2924987"/>
            <a:ext cx="773160" cy="3309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530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KG</a:t>
            </a:r>
            <a:r>
              <a:rPr dirty="0" spc="-190">
                <a:solidFill>
                  <a:srgbClr val="FFA50A"/>
                </a:solidFill>
              </a:rPr>
              <a:t> </a:t>
            </a:r>
            <a:r>
              <a:rPr dirty="0" spc="-10"/>
              <a:t>Coding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76" y="393230"/>
            <a:ext cx="765121" cy="442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14672" y="712216"/>
            <a:ext cx="4084954" cy="19913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Some</a:t>
            </a:r>
            <a:r>
              <a:rPr dirty="0" sz="1900" spc="-8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Other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One</a:t>
            </a:r>
            <a:r>
              <a:rPr dirty="0" sz="1900" spc="-7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shot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>
                <a:solidFill>
                  <a:srgbClr val="FFFFFF"/>
                </a:solidFill>
                <a:latin typeface="Comic Sans MS"/>
                <a:cs typeface="Comic Sans MS"/>
              </a:rPr>
              <a:t>Video</a:t>
            </a:r>
            <a:r>
              <a:rPr dirty="0" sz="1900" spc="-6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Comic Sans MS"/>
                <a:cs typeface="Comic Sans MS"/>
              </a:rPr>
              <a:t>Links: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HTML</a:t>
            </a:r>
            <a:r>
              <a:rPr dirty="0" u="heavy" sz="1900" spc="-3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&amp;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CSS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114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JavaScript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Complete</a:t>
            </a:r>
            <a:r>
              <a:rPr dirty="0" u="heavy" sz="19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4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React</a:t>
            </a:r>
            <a:r>
              <a:rPr dirty="0" u="heavy" sz="19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3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and</a:t>
            </a:r>
            <a:r>
              <a:rPr dirty="0" u="heavy" sz="1900" spc="-1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Redux</a:t>
            </a:r>
            <a:endParaRPr sz="19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One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shot</a:t>
            </a:r>
            <a:r>
              <a:rPr dirty="0" u="heavy" sz="19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University</a:t>
            </a:r>
            <a:r>
              <a:rPr dirty="0" u="heavy" sz="1900" spc="-8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Exam</a:t>
            </a:r>
            <a:r>
              <a:rPr dirty="0" u="heavy" sz="1900" spc="-7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Comic Sans MS"/>
                <a:cs typeface="Comic Sans MS"/>
              </a:rPr>
              <a:t>Series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040" y="3756117"/>
            <a:ext cx="814431" cy="81443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537040" y="4763007"/>
            <a:ext cx="13144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Knowledge</a:t>
            </a:r>
            <a:r>
              <a:rPr dirty="0" u="sng" sz="1300" spc="-6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3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GATE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1917" y="3664653"/>
            <a:ext cx="949439" cy="9494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76375" y="4719828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9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40592" y="4741164"/>
            <a:ext cx="1577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Placement</a:t>
            </a:r>
            <a:r>
              <a:rPr dirty="0" u="sng" sz="1400" spc="-4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71766" y="4707636"/>
            <a:ext cx="1195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Sanchit</a:t>
            </a:r>
            <a:r>
              <a:rPr dirty="0" u="sng" sz="1400" spc="-7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Socket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2817" y="3577253"/>
            <a:ext cx="1061253" cy="106125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1448" y="3495640"/>
            <a:ext cx="1123311" cy="11233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11913" y="3001772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http://www.kgcoding.in/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4178" y="2958084"/>
            <a:ext cx="188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KG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Coding</a:t>
            </a:r>
            <a:r>
              <a:rPr dirty="0" u="sng" sz="1400" spc="-12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Android</a:t>
            </a:r>
            <a:r>
              <a:rPr dirty="0" u="sng" sz="1400" spc="-1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25">
                <a:solidFill>
                  <a:srgbClr val="0563C1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App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8942" y="393979"/>
            <a:ext cx="765121" cy="43037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143" y="1609436"/>
            <a:ext cx="1928723" cy="108490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5350" y="1606283"/>
            <a:ext cx="1886673" cy="1061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962" y="393230"/>
            <a:ext cx="1928715" cy="10848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2025-07-16T11:16:36Z</dcterms:created>
  <dcterms:modified xsi:type="dcterms:W3CDTF">2025-07-16T11:16:36Z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2025-07-16T00:00:00Z</vt:filetime>
  </property>
  <property fmtid="{D5CDD505-2E9C-101B-9397-08002B2CF9AE}" pid="3" name="LastSaved">
    <vt:filetime>2025-07-16T00:00:00Z</vt:filetime>
  </property>
  <property fmtid="{D5CDD505-2E9C-101B-9397-08002B2CF9AE}" pid="4" name="Producer">
    <vt:lpwstr>iLovePDF</vt:lpwstr>
  </property>
</Properties>
</file>